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59" r:id="rId4"/>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24A2C4-78C1-CCB4-4E0E-06FDCD8F1DE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24A2C4-78C1-CCB4-4E0E-06FDCD8F1DE4}" type="slidenum">
              <a:rPr/>
              <a:t>2</a:t>
            </a:fld>
            <a:endParaRPr/>
          </a:p>
        </p:txBody>
      </p:sp>
    </p:spTree>
    <p:extLst>
      <p:ext uri="{BB962C8B-B14F-4D97-AF65-F5344CB8AC3E}">
        <p14:creationId xmlns:p14="http://schemas.microsoft.com/office/powerpoint/2010/main" val="141734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24A2C4-78C1-CCB4-4E0E-06FDCD8F1DE4}" type="slidenum">
              <a:rPr/>
              <a:t>3</a:t>
            </a:fld>
            <a:endParaRPr/>
          </a:p>
        </p:txBody>
      </p:sp>
    </p:spTree>
    <p:extLst>
      <p:ext uri="{BB962C8B-B14F-4D97-AF65-F5344CB8AC3E}">
        <p14:creationId xmlns:p14="http://schemas.microsoft.com/office/powerpoint/2010/main" val="412554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8F8546A2-1961-4D64-AF56-43E76EB991C0}" type="datetimeFigureOut">
              <a:rPr lang="de-DE"/>
              <a:t>19.11.2025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F8546A2-1961-4D64-AF56-43E76EB991C0}" type="datetimeFigureOut">
              <a:rPr lang="de-DE"/>
              <a:t>19.11.2025</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C7C565-91A4-42F8-AD4B-81DBE02F76E8}"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977634" y="242911"/>
            <a:ext cx="5804140" cy="646331"/>
          </a:xfrm>
          <a:solidFill>
            <a:schemeClr val="accent1">
              <a:lumMod val="20000"/>
              <a:lumOff val="80000"/>
            </a:schemeClr>
          </a:solidFill>
        </p:spPr>
        <p:txBody>
          <a:bodyPr>
            <a:normAutofit/>
          </a:bodyPr>
          <a:lstStyle/>
          <a:p>
            <a:pPr>
              <a:defRPr/>
            </a:pPr>
            <a:r>
              <a:rPr lang="de-DE" sz="2800" dirty="0"/>
              <a:t>Das Gurkenglas lässt sich nicht öffnen!</a:t>
            </a:r>
          </a:p>
        </p:txBody>
      </p:sp>
      <p:pic>
        <p:nvPicPr>
          <p:cNvPr id="6" name="Inhaltsplatzhalter 5"/>
          <p:cNvPicPr>
            <a:picLocks noGrp="1" noChangeAspect="1"/>
          </p:cNvPicPr>
          <p:nvPr>
            <p:ph idx="1"/>
          </p:nvPr>
        </p:nvPicPr>
        <p:blipFill>
          <a:blip r:embed="rId3"/>
          <a:stretch/>
        </p:blipFill>
        <p:spPr bwMode="auto">
          <a:xfrm>
            <a:off x="10652961" y="229751"/>
            <a:ext cx="1401677" cy="798155"/>
          </a:xfrm>
        </p:spPr>
      </p:pic>
      <p:pic>
        <p:nvPicPr>
          <p:cNvPr id="5" name="Grafik 4"/>
          <p:cNvPicPr/>
          <p:nvPr/>
        </p:nvPicPr>
        <p:blipFill>
          <a:blip r:embed="rId4"/>
          <a:stretch/>
        </p:blipFill>
        <p:spPr bwMode="auto">
          <a:xfrm>
            <a:off x="11335818" y="6466406"/>
            <a:ext cx="718820" cy="250825"/>
          </a:xfrm>
          <a:prstGeom prst="rect">
            <a:avLst/>
          </a:prstGeom>
          <a:noFill/>
          <a:ln>
            <a:noFill/>
          </a:ln>
        </p:spPr>
      </p:pic>
      <p:pic>
        <p:nvPicPr>
          <p:cNvPr id="7" name="Grafik 6" descr="Ein Bild, das Person, Kleidung, Im Haus, Boden enthält.&#10;&#10;Automatisch generierte Beschreibung">
            <a:extLst>
              <a:ext uri="{FF2B5EF4-FFF2-40B4-BE49-F238E27FC236}">
                <a16:creationId xmlns:a16="http://schemas.microsoft.com/office/drawing/2014/main" id="{85CEBEE8-99FA-4791-8598-E74E090AF963}"/>
              </a:ext>
            </a:extLst>
          </p:cNvPr>
          <p:cNvPicPr>
            <a:picLocks noChangeAspect="1"/>
          </p:cNvPicPr>
          <p:nvPr/>
        </p:nvPicPr>
        <p:blipFill>
          <a:blip r:embed="rId5"/>
          <a:srcRect l="2691" r="28248" b="-1"/>
          <a:stretch/>
        </p:blipFill>
        <p:spPr bwMode="auto">
          <a:xfrm>
            <a:off x="1138435" y="1521837"/>
            <a:ext cx="4702840" cy="5107395"/>
          </a:xfrm>
          <a:prstGeom prst="rect">
            <a:avLst/>
          </a:prstGeom>
        </p:spPr>
      </p:pic>
      <p:sp>
        <p:nvSpPr>
          <p:cNvPr id="8" name="Textfeld 7">
            <a:extLst>
              <a:ext uri="{FF2B5EF4-FFF2-40B4-BE49-F238E27FC236}">
                <a16:creationId xmlns:a16="http://schemas.microsoft.com/office/drawing/2014/main" id="{54C26057-E5E8-474B-AB78-877A4B99560C}"/>
              </a:ext>
            </a:extLst>
          </p:cNvPr>
          <p:cNvSpPr txBox="1"/>
          <p:nvPr/>
        </p:nvSpPr>
        <p:spPr bwMode="auto">
          <a:xfrm>
            <a:off x="1138435" y="1129903"/>
            <a:ext cx="4702840" cy="646331"/>
          </a:xfrm>
          <a:prstGeom prst="rect">
            <a:avLst/>
          </a:prstGeom>
          <a:solidFill>
            <a:schemeClr val="bg1">
              <a:lumMod val="95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defRPr/>
            </a:pPr>
            <a:r>
              <a:rPr lang="de-DE" b="1" dirty="0">
                <a:solidFill>
                  <a:schemeClr val="tx1"/>
                </a:solidFill>
                <a:latin typeface="Arial" panose="020B0604020202020204" pitchFamily="34" charset="0"/>
                <a:cs typeface="Arial" panose="020B0604020202020204" pitchFamily="34" charset="0"/>
              </a:rPr>
              <a:t>Ist es dir auch schon einmal so gegangen? </a:t>
            </a:r>
            <a:endParaRPr b="1" dirty="0">
              <a:solidFill>
                <a:schemeClr val="tx1"/>
              </a:solidFill>
              <a:latin typeface="Arial" panose="020B0604020202020204" pitchFamily="34" charset="0"/>
              <a:cs typeface="Arial" panose="020B0604020202020204" pitchFamily="34" charset="0"/>
            </a:endParaRPr>
          </a:p>
        </p:txBody>
      </p:sp>
      <p:pic>
        <p:nvPicPr>
          <p:cNvPr id="10" name="Grafik 9"/>
          <p:cNvPicPr/>
          <p:nvPr/>
        </p:nvPicPr>
        <p:blipFill>
          <a:blip r:embed="rId6"/>
          <a:stretch/>
        </p:blipFill>
        <p:spPr bwMode="auto">
          <a:xfrm>
            <a:off x="279400" y="140851"/>
            <a:ext cx="1117600" cy="1117600"/>
          </a:xfrm>
          <a:prstGeom prst="rect">
            <a:avLst/>
          </a:prstGeom>
          <a:noFill/>
          <a:ln>
            <a:noFill/>
          </a:ln>
        </p:spPr>
      </p:pic>
      <p:pic>
        <p:nvPicPr>
          <p:cNvPr id="9" name="Grafik 8" descr="Ein Bild, das Menschliches Gesicht, Zeichnung, Clipart, Animierter Cartoon enthält.&#10;&#10;Automatisch generierte Beschreibung">
            <a:extLst>
              <a:ext uri="{FF2B5EF4-FFF2-40B4-BE49-F238E27FC236}">
                <a16:creationId xmlns:a16="http://schemas.microsoft.com/office/drawing/2014/main" id="{479F690D-1D29-4C6F-B237-393069BAC896}"/>
              </a:ext>
            </a:extLst>
          </p:cNvPr>
          <p:cNvPicPr>
            <a:picLocks noChangeAspect="1"/>
          </p:cNvPicPr>
          <p:nvPr/>
        </p:nvPicPr>
        <p:blipFill>
          <a:blip r:embed="rId7"/>
          <a:srcRect r="7459" b="1"/>
          <a:stretch/>
        </p:blipFill>
        <p:spPr bwMode="auto">
          <a:xfrm>
            <a:off x="6350726" y="1776234"/>
            <a:ext cx="4863614" cy="4852998"/>
          </a:xfrm>
          <a:prstGeom prst="rect">
            <a:avLst/>
          </a:prstGeom>
        </p:spPr>
      </p:pic>
      <p:sp>
        <p:nvSpPr>
          <p:cNvPr id="11" name="Textfeld 10">
            <a:extLst>
              <a:ext uri="{FF2B5EF4-FFF2-40B4-BE49-F238E27FC236}">
                <a16:creationId xmlns:a16="http://schemas.microsoft.com/office/drawing/2014/main" id="{82EF8ADE-EC46-401C-9101-3DA944136B43}"/>
              </a:ext>
            </a:extLst>
          </p:cNvPr>
          <p:cNvSpPr txBox="1"/>
          <p:nvPr/>
        </p:nvSpPr>
        <p:spPr bwMode="auto">
          <a:xfrm>
            <a:off x="6350725" y="1129903"/>
            <a:ext cx="4863615" cy="646331"/>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de-DE" b="1" dirty="0">
                <a:solidFill>
                  <a:schemeClr val="tx1"/>
                </a:solidFill>
              </a:rPr>
              <a:t>Was würdest du in solch einer Situation machen? Notiere</a:t>
            </a:r>
            <a:endParaRP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977634" y="242911"/>
            <a:ext cx="5804140" cy="646331"/>
          </a:xfrm>
          <a:solidFill>
            <a:schemeClr val="accent1">
              <a:lumMod val="20000"/>
              <a:lumOff val="80000"/>
            </a:schemeClr>
          </a:solidFill>
        </p:spPr>
        <p:txBody>
          <a:bodyPr>
            <a:normAutofit/>
          </a:bodyPr>
          <a:lstStyle/>
          <a:p>
            <a:pPr>
              <a:defRPr/>
            </a:pPr>
            <a:r>
              <a:rPr lang="de-DE" sz="2800" dirty="0"/>
              <a:t>Das Gurkenglas lässt sich nicht öffnen!</a:t>
            </a:r>
          </a:p>
        </p:txBody>
      </p:sp>
      <p:pic>
        <p:nvPicPr>
          <p:cNvPr id="6" name="Inhaltsplatzhalter 5"/>
          <p:cNvPicPr>
            <a:picLocks noGrp="1" noChangeAspect="1"/>
          </p:cNvPicPr>
          <p:nvPr>
            <p:ph idx="1"/>
          </p:nvPr>
        </p:nvPicPr>
        <p:blipFill>
          <a:blip r:embed="rId3"/>
          <a:stretch/>
        </p:blipFill>
        <p:spPr bwMode="auto">
          <a:xfrm>
            <a:off x="10652961" y="229751"/>
            <a:ext cx="1401677" cy="798155"/>
          </a:xfrm>
        </p:spPr>
      </p:pic>
      <p:pic>
        <p:nvPicPr>
          <p:cNvPr id="5" name="Grafik 4"/>
          <p:cNvPicPr/>
          <p:nvPr/>
        </p:nvPicPr>
        <p:blipFill>
          <a:blip r:embed="rId4"/>
          <a:stretch/>
        </p:blipFill>
        <p:spPr bwMode="auto">
          <a:xfrm>
            <a:off x="11335818" y="6466406"/>
            <a:ext cx="718820" cy="250825"/>
          </a:xfrm>
          <a:prstGeom prst="rect">
            <a:avLst/>
          </a:prstGeom>
          <a:noFill/>
          <a:ln>
            <a:noFill/>
          </a:ln>
        </p:spPr>
      </p:pic>
      <p:pic>
        <p:nvPicPr>
          <p:cNvPr id="10" name="Grafik 9"/>
          <p:cNvPicPr/>
          <p:nvPr/>
        </p:nvPicPr>
        <p:blipFill>
          <a:blip r:embed="rId5"/>
          <a:stretch/>
        </p:blipFill>
        <p:spPr bwMode="auto">
          <a:xfrm>
            <a:off x="279400" y="140851"/>
            <a:ext cx="1117600" cy="1117600"/>
          </a:xfrm>
          <a:prstGeom prst="rect">
            <a:avLst/>
          </a:prstGeom>
          <a:noFill/>
          <a:ln>
            <a:noFill/>
          </a:ln>
        </p:spPr>
      </p:pic>
      <p:pic>
        <p:nvPicPr>
          <p:cNvPr id="12" name="Grafik 11">
            <a:extLst>
              <a:ext uri="{FF2B5EF4-FFF2-40B4-BE49-F238E27FC236}">
                <a16:creationId xmlns:a16="http://schemas.microsoft.com/office/drawing/2014/main" id="{72749BEF-3027-4900-A3B4-E7A64F729974}"/>
              </a:ext>
            </a:extLst>
          </p:cNvPr>
          <p:cNvPicPr>
            <a:picLocks noChangeAspect="1"/>
          </p:cNvPicPr>
          <p:nvPr/>
        </p:nvPicPr>
        <p:blipFill>
          <a:blip r:embed="rId6"/>
          <a:stretch/>
        </p:blipFill>
        <p:spPr bwMode="auto">
          <a:xfrm>
            <a:off x="1310736" y="1245638"/>
            <a:ext cx="3890719" cy="3847297"/>
          </a:xfrm>
          <a:prstGeom prst="rect">
            <a:avLst/>
          </a:prstGeom>
        </p:spPr>
      </p:pic>
      <p:pic>
        <p:nvPicPr>
          <p:cNvPr id="13" name="Grafik 12">
            <a:extLst>
              <a:ext uri="{FF2B5EF4-FFF2-40B4-BE49-F238E27FC236}">
                <a16:creationId xmlns:a16="http://schemas.microsoft.com/office/drawing/2014/main" id="{4C3CDC11-3183-4E22-9305-542D52C10D5D}"/>
              </a:ext>
            </a:extLst>
          </p:cNvPr>
          <p:cNvPicPr>
            <a:picLocks noChangeAspect="1"/>
          </p:cNvPicPr>
          <p:nvPr/>
        </p:nvPicPr>
        <p:blipFill>
          <a:blip r:embed="rId7"/>
          <a:stretch/>
        </p:blipFill>
        <p:spPr bwMode="auto">
          <a:xfrm>
            <a:off x="10045668" y="1671642"/>
            <a:ext cx="1854375" cy="2865852"/>
          </a:xfrm>
          <a:prstGeom prst="rect">
            <a:avLst/>
          </a:prstGeom>
        </p:spPr>
      </p:pic>
      <p:sp>
        <p:nvSpPr>
          <p:cNvPr id="14" name="Sprechblase: rechteckig mit abgerundeten Ecken 13">
            <a:extLst>
              <a:ext uri="{FF2B5EF4-FFF2-40B4-BE49-F238E27FC236}">
                <a16:creationId xmlns:a16="http://schemas.microsoft.com/office/drawing/2014/main" id="{529D0E1C-6651-45C4-9001-C52A6C37C35C}"/>
              </a:ext>
            </a:extLst>
          </p:cNvPr>
          <p:cNvSpPr/>
          <p:nvPr/>
        </p:nvSpPr>
        <p:spPr bwMode="auto">
          <a:xfrm>
            <a:off x="5488567" y="1917956"/>
            <a:ext cx="3787608" cy="1877667"/>
          </a:xfrm>
          <a:prstGeom prst="wedgeRoundRectCallout">
            <a:avLst>
              <a:gd name="adj1" fmla="val 75038"/>
              <a:gd name="adj2" fmla="val 36879"/>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de-DE" sz="2400" dirty="0">
                <a:solidFill>
                  <a:schemeClr val="tx1"/>
                </a:solidFill>
              </a:rPr>
              <a:t>Ich halte den Deckel des Gurkenglases einfach unter heißes Wasser. Dann geht er leicht ab.</a:t>
            </a:r>
            <a:endParaRPr dirty="0">
              <a:solidFill>
                <a:schemeClr val="tx1"/>
              </a:solidFill>
            </a:endParaRPr>
          </a:p>
        </p:txBody>
      </p:sp>
      <p:sp>
        <p:nvSpPr>
          <p:cNvPr id="15" name="Textfeld 14">
            <a:extLst>
              <a:ext uri="{FF2B5EF4-FFF2-40B4-BE49-F238E27FC236}">
                <a16:creationId xmlns:a16="http://schemas.microsoft.com/office/drawing/2014/main" id="{AC3AE81C-7403-42E5-909F-5B53B41A9FEB}"/>
              </a:ext>
            </a:extLst>
          </p:cNvPr>
          <p:cNvSpPr txBox="1"/>
          <p:nvPr/>
        </p:nvSpPr>
        <p:spPr bwMode="auto">
          <a:xfrm>
            <a:off x="391095" y="5462144"/>
            <a:ext cx="10728354" cy="1200329"/>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defRPr/>
            </a:pPr>
            <a:r>
              <a:rPr lang="de-DE" sz="2400" dirty="0">
                <a:solidFill>
                  <a:schemeClr val="tx1"/>
                </a:solidFill>
              </a:rPr>
              <a:t>Dieser Trick funktioniert! Aber wie ist das möglich? </a:t>
            </a:r>
          </a:p>
          <a:p>
            <a:pPr>
              <a:defRPr/>
            </a:pPr>
            <a:r>
              <a:rPr lang="de-DE" sz="2400" dirty="0">
                <a:solidFill>
                  <a:schemeClr val="tx1"/>
                </a:solidFill>
              </a:rPr>
              <a:t>Überlegt euch in Partnerarbeit eine Erklärung, </a:t>
            </a:r>
            <a:r>
              <a:rPr lang="de-DE" sz="2400" b="1" dirty="0">
                <a:solidFill>
                  <a:schemeClr val="tx1"/>
                </a:solidFill>
              </a:rPr>
              <a:t>warum</a:t>
            </a:r>
            <a:r>
              <a:rPr lang="de-DE" sz="2400" dirty="0">
                <a:solidFill>
                  <a:schemeClr val="tx1"/>
                </a:solidFill>
              </a:rPr>
              <a:t> der Deckel mit Hilfe von heißem Wasser leichter abgeht.</a:t>
            </a:r>
            <a:endParaRPr sz="2400" dirty="0">
              <a:solidFill>
                <a:schemeClr val="tx1"/>
              </a:solidFill>
            </a:endParaRPr>
          </a:p>
        </p:txBody>
      </p:sp>
    </p:spTree>
    <p:extLst>
      <p:ext uri="{BB962C8B-B14F-4D97-AF65-F5344CB8AC3E}">
        <p14:creationId xmlns:p14="http://schemas.microsoft.com/office/powerpoint/2010/main" val="13745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 name="Grafik 15">
            <a:extLst>
              <a:ext uri="{FF2B5EF4-FFF2-40B4-BE49-F238E27FC236}">
                <a16:creationId xmlns:a16="http://schemas.microsoft.com/office/drawing/2014/main" id="{7A81C2D0-62B1-48D7-A321-89DA1A0099BE}"/>
              </a:ext>
            </a:extLst>
          </p:cNvPr>
          <p:cNvPicPr>
            <a:picLocks noChangeAspect="1"/>
          </p:cNvPicPr>
          <p:nvPr/>
        </p:nvPicPr>
        <p:blipFill>
          <a:blip r:embed="rId3"/>
          <a:stretch/>
        </p:blipFill>
        <p:spPr bwMode="auto">
          <a:xfrm>
            <a:off x="448094" y="1722784"/>
            <a:ext cx="2735793" cy="2705260"/>
          </a:xfrm>
          <a:prstGeom prst="rect">
            <a:avLst/>
          </a:prstGeom>
        </p:spPr>
      </p:pic>
      <p:sp>
        <p:nvSpPr>
          <p:cNvPr id="2" name="Titel 1"/>
          <p:cNvSpPr>
            <a:spLocks noGrp="1"/>
          </p:cNvSpPr>
          <p:nvPr>
            <p:ph type="title"/>
          </p:nvPr>
        </p:nvSpPr>
        <p:spPr bwMode="auto">
          <a:xfrm>
            <a:off x="2977634" y="242911"/>
            <a:ext cx="5804140" cy="646331"/>
          </a:xfrm>
          <a:solidFill>
            <a:schemeClr val="accent1">
              <a:lumMod val="20000"/>
              <a:lumOff val="80000"/>
            </a:schemeClr>
          </a:solidFill>
        </p:spPr>
        <p:txBody>
          <a:bodyPr>
            <a:normAutofit/>
          </a:bodyPr>
          <a:lstStyle/>
          <a:p>
            <a:pPr>
              <a:defRPr/>
            </a:pPr>
            <a:r>
              <a:rPr lang="de-DE" sz="2800" dirty="0"/>
              <a:t>Das Gurkenglas lässt sich nicht öffnen!</a:t>
            </a:r>
          </a:p>
        </p:txBody>
      </p:sp>
      <p:pic>
        <p:nvPicPr>
          <p:cNvPr id="6" name="Inhaltsplatzhalter 5"/>
          <p:cNvPicPr>
            <a:picLocks noGrp="1" noChangeAspect="1"/>
          </p:cNvPicPr>
          <p:nvPr>
            <p:ph idx="1"/>
          </p:nvPr>
        </p:nvPicPr>
        <p:blipFill>
          <a:blip r:embed="rId4"/>
          <a:stretch/>
        </p:blipFill>
        <p:spPr bwMode="auto">
          <a:xfrm>
            <a:off x="10652961" y="229751"/>
            <a:ext cx="1401677" cy="798155"/>
          </a:xfrm>
        </p:spPr>
      </p:pic>
      <p:pic>
        <p:nvPicPr>
          <p:cNvPr id="5" name="Grafik 4"/>
          <p:cNvPicPr/>
          <p:nvPr/>
        </p:nvPicPr>
        <p:blipFill>
          <a:blip r:embed="rId5"/>
          <a:stretch/>
        </p:blipFill>
        <p:spPr bwMode="auto">
          <a:xfrm>
            <a:off x="11335818" y="6466406"/>
            <a:ext cx="718820" cy="250825"/>
          </a:xfrm>
          <a:prstGeom prst="rect">
            <a:avLst/>
          </a:prstGeom>
          <a:noFill/>
          <a:ln>
            <a:noFill/>
          </a:ln>
        </p:spPr>
      </p:pic>
      <p:pic>
        <p:nvPicPr>
          <p:cNvPr id="10" name="Grafik 9"/>
          <p:cNvPicPr/>
          <p:nvPr/>
        </p:nvPicPr>
        <p:blipFill>
          <a:blip r:embed="rId6"/>
          <a:stretch/>
        </p:blipFill>
        <p:spPr bwMode="auto">
          <a:xfrm>
            <a:off x="279400" y="140851"/>
            <a:ext cx="1117600" cy="1117600"/>
          </a:xfrm>
          <a:prstGeom prst="rect">
            <a:avLst/>
          </a:prstGeom>
          <a:noFill/>
          <a:ln>
            <a:noFill/>
          </a:ln>
        </p:spPr>
      </p:pic>
      <p:pic>
        <p:nvPicPr>
          <p:cNvPr id="13" name="Grafik 12">
            <a:extLst>
              <a:ext uri="{FF2B5EF4-FFF2-40B4-BE49-F238E27FC236}">
                <a16:creationId xmlns:a16="http://schemas.microsoft.com/office/drawing/2014/main" id="{4C3CDC11-3183-4E22-9305-542D52C10D5D}"/>
              </a:ext>
            </a:extLst>
          </p:cNvPr>
          <p:cNvPicPr>
            <a:picLocks noChangeAspect="1"/>
          </p:cNvPicPr>
          <p:nvPr/>
        </p:nvPicPr>
        <p:blipFill>
          <a:blip r:embed="rId7"/>
          <a:stretch/>
        </p:blipFill>
        <p:spPr bwMode="auto">
          <a:xfrm>
            <a:off x="10323063" y="1628512"/>
            <a:ext cx="1731575" cy="2676071"/>
          </a:xfrm>
          <a:prstGeom prst="rect">
            <a:avLst/>
          </a:prstGeom>
        </p:spPr>
      </p:pic>
      <p:sp>
        <p:nvSpPr>
          <p:cNvPr id="15" name="Textfeld 14">
            <a:extLst>
              <a:ext uri="{FF2B5EF4-FFF2-40B4-BE49-F238E27FC236}">
                <a16:creationId xmlns:a16="http://schemas.microsoft.com/office/drawing/2014/main" id="{AC3AE81C-7403-42E5-909F-5B53B41A9FEB}"/>
              </a:ext>
            </a:extLst>
          </p:cNvPr>
          <p:cNvSpPr txBox="1"/>
          <p:nvPr/>
        </p:nvSpPr>
        <p:spPr bwMode="auto">
          <a:xfrm>
            <a:off x="759126" y="4775525"/>
            <a:ext cx="3252158" cy="400110"/>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defRPr/>
            </a:pPr>
            <a:r>
              <a:rPr lang="de-DE" sz="2000" dirty="0">
                <a:solidFill>
                  <a:schemeClr val="tx1"/>
                </a:solidFill>
              </a:rPr>
              <a:t>Vergleicht mit eurer Lösung.</a:t>
            </a:r>
            <a:endParaRPr sz="2000" dirty="0">
              <a:solidFill>
                <a:schemeClr val="tx1"/>
              </a:solidFill>
            </a:endParaRPr>
          </a:p>
        </p:txBody>
      </p:sp>
      <p:sp>
        <p:nvSpPr>
          <p:cNvPr id="11" name="Sprechblase: rechteckig mit abgerundeten Ecken 10">
            <a:extLst>
              <a:ext uri="{FF2B5EF4-FFF2-40B4-BE49-F238E27FC236}">
                <a16:creationId xmlns:a16="http://schemas.microsoft.com/office/drawing/2014/main" id="{2F1F2A0D-4DD0-48AE-A301-E494D4E44614}"/>
              </a:ext>
            </a:extLst>
          </p:cNvPr>
          <p:cNvSpPr/>
          <p:nvPr/>
        </p:nvSpPr>
        <p:spPr bwMode="auto">
          <a:xfrm>
            <a:off x="3502325" y="1489848"/>
            <a:ext cx="6029864" cy="2493033"/>
          </a:xfrm>
          <a:prstGeom prst="wedgeRoundRectCallout">
            <a:avLst>
              <a:gd name="adj1" fmla="val 70582"/>
              <a:gd name="adj2" fmla="val 24285"/>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999"/>
              </a:lnSpc>
              <a:spcAft>
                <a:spcPts val="800"/>
              </a:spcAft>
              <a:defRPr/>
            </a:pPr>
            <a:r>
              <a:rPr lang="de-DE" sz="1600" dirty="0">
                <a:solidFill>
                  <a:schemeClr val="tx1"/>
                </a:solidFill>
                <a:latin typeface="Arial"/>
                <a:ea typeface="Times New Roman"/>
                <a:cs typeface="Times New Roman"/>
              </a:rPr>
              <a:t>Folgende Erklärung stammt aus einem alten NT-Schulbuch: </a:t>
            </a:r>
            <a:endParaRPr lang="de-DE" sz="700" dirty="0">
              <a:solidFill>
                <a:schemeClr val="tx1"/>
              </a:solidFill>
              <a:latin typeface="Aptos"/>
              <a:ea typeface="Aptos"/>
              <a:cs typeface="Times New Roman"/>
            </a:endParaRPr>
          </a:p>
          <a:p>
            <a:pPr algn="ctr">
              <a:spcAft>
                <a:spcPts val="800"/>
              </a:spcAft>
              <a:defRPr/>
            </a:pPr>
            <a:r>
              <a:rPr lang="de-DE" b="1" i="1" dirty="0">
                <a:solidFill>
                  <a:schemeClr val="tx1"/>
                </a:solidFill>
                <a:latin typeface="Arial"/>
                <a:ea typeface="Times New Roman"/>
                <a:cs typeface="Times New Roman"/>
              </a:rPr>
              <a:t>Ein festsitzender Deckel eines Gurkenglases lässt sich mithilfe von heißem Wasser leichter öffnen. Die Hitze trägt dazu bei, dass sich der Metalldeckel ausdehnt. Zwar dehnt sich auch das Glas selbst aus, aber nicht so stark wie das Metall. Folglich lässt sich der Deckel leichter öffnen.</a:t>
            </a:r>
          </a:p>
          <a:p>
            <a:pPr algn="ctr">
              <a:spcAft>
                <a:spcPts val="800"/>
              </a:spcAft>
              <a:defRPr/>
            </a:pPr>
            <a:endParaRPr lang="de-DE" sz="700" b="1" i="1" dirty="0">
              <a:solidFill>
                <a:schemeClr val="tx1"/>
              </a:solidFill>
              <a:latin typeface="Arial"/>
              <a:ea typeface="Times New Roman"/>
              <a:cs typeface="Times New Roman"/>
            </a:endParaRPr>
          </a:p>
        </p:txBody>
      </p:sp>
      <p:sp>
        <p:nvSpPr>
          <p:cNvPr id="17" name="Textfeld 4">
            <a:extLst>
              <a:ext uri="{FF2B5EF4-FFF2-40B4-BE49-F238E27FC236}">
                <a16:creationId xmlns:a16="http://schemas.microsoft.com/office/drawing/2014/main" id="{83071F4C-9A6B-452F-9780-4D632F458AA4}"/>
              </a:ext>
            </a:extLst>
          </p:cNvPr>
          <p:cNvSpPr txBox="1"/>
          <p:nvPr/>
        </p:nvSpPr>
        <p:spPr bwMode="auto">
          <a:xfrm>
            <a:off x="759125" y="5297282"/>
            <a:ext cx="10213677" cy="1128514"/>
          </a:xfrm>
          <a:prstGeom prst="rect">
            <a:avLst/>
          </a:prstGeom>
          <a:solidFill>
            <a:schemeClr val="accent6">
              <a:lumMod val="20000"/>
              <a:lumOff val="80000"/>
            </a:schemeClr>
          </a:solidFill>
        </p:spPr>
        <p:txBody>
          <a:bodyPr wrap="square">
            <a:spAutoFit/>
          </a:bodyPr>
          <a:lstStyle/>
          <a:p>
            <a:pPr>
              <a:spcAft>
                <a:spcPts val="800"/>
              </a:spcAft>
              <a:defRPr/>
            </a:pPr>
            <a:r>
              <a:rPr lang="de-DE" sz="1800" b="1" dirty="0">
                <a:latin typeface="Arial"/>
                <a:ea typeface="Times New Roman"/>
                <a:cs typeface="Times New Roman"/>
              </a:rPr>
              <a:t>Macht euch Gedanken zur Nachhaltigkeit</a:t>
            </a:r>
            <a:endParaRPr lang="de-DE" sz="1800" b="1" dirty="0">
              <a:latin typeface="Aptos"/>
              <a:ea typeface="Aptos"/>
              <a:cs typeface="Times New Roman"/>
            </a:endParaRPr>
          </a:p>
          <a:p>
            <a:pPr>
              <a:spcAft>
                <a:spcPts val="800"/>
              </a:spcAft>
              <a:defRPr/>
            </a:pPr>
            <a:r>
              <a:rPr lang="de-DE" sz="1800" dirty="0">
                <a:latin typeface="Arial"/>
                <a:ea typeface="Times New Roman"/>
                <a:cs typeface="Times New Roman"/>
              </a:rPr>
              <a:t>Die vorgestellte Lösung funktioniert zwar gut, ist aber auch eine ziemliche Energieverschwendung. </a:t>
            </a:r>
          </a:p>
          <a:p>
            <a:pPr>
              <a:spcAft>
                <a:spcPts val="800"/>
              </a:spcAft>
              <a:defRPr/>
            </a:pPr>
            <a:r>
              <a:rPr lang="de-DE" sz="1800" dirty="0">
                <a:latin typeface="Arial"/>
                <a:ea typeface="Times New Roman"/>
                <a:cs typeface="Times New Roman"/>
              </a:rPr>
              <a:t>Fällt </a:t>
            </a:r>
            <a:r>
              <a:rPr lang="de-DE" dirty="0">
                <a:latin typeface="Arial"/>
                <a:ea typeface="Times New Roman"/>
                <a:cs typeface="Times New Roman"/>
              </a:rPr>
              <a:t>euch </a:t>
            </a:r>
            <a:r>
              <a:rPr lang="de-DE" sz="1800" dirty="0">
                <a:latin typeface="Arial"/>
                <a:ea typeface="Times New Roman"/>
                <a:cs typeface="Times New Roman"/>
              </a:rPr>
              <a:t>eine andere Lösung ein? </a:t>
            </a:r>
            <a:endParaRPr lang="de-DE" sz="1800" dirty="0">
              <a:latin typeface="Aptos"/>
              <a:ea typeface="Aptos"/>
              <a:cs typeface="Times New Roman"/>
            </a:endParaRPr>
          </a:p>
        </p:txBody>
      </p:sp>
    </p:spTree>
    <p:extLst>
      <p:ext uri="{BB962C8B-B14F-4D97-AF65-F5344CB8AC3E}">
        <p14:creationId xmlns:p14="http://schemas.microsoft.com/office/powerpoint/2010/main" val="25478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Words>
  <Application>Microsoft Office PowerPoint</Application>
  <PresentationFormat>Breitbild</PresentationFormat>
  <Paragraphs>17</Paragraphs>
  <Slides>3</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Aptos</vt:lpstr>
      <vt:lpstr>Arial</vt:lpstr>
      <vt:lpstr>Calibri</vt:lpstr>
      <vt:lpstr>Calibri Light</vt:lpstr>
      <vt:lpstr>Office</vt:lpstr>
      <vt:lpstr>Das Gurkenglas lässt sich nicht öffnen!</vt:lpstr>
      <vt:lpstr>Das Gurkenglas lässt sich nicht öffnen!</vt:lpstr>
      <vt:lpstr>Das Gurkenglas lässt sich nicht öffnen!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Schlamp-Diekmann</dc:creator>
  <cp:lastModifiedBy>Detlef Hönigs</cp:lastModifiedBy>
  <cp:revision>11</cp:revision>
  <dcterms:created xsi:type="dcterms:W3CDTF">2024-07-09T15:14:28Z</dcterms:created>
  <dcterms:modified xsi:type="dcterms:W3CDTF">2025-11-19T16:21:54Z</dcterms:modified>
</cp:coreProperties>
</file>