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60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24A2C4-78C1-CCB4-4E0E-06FDCD8F1DE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77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24A2C4-78C1-CCB4-4E0E-06FDCD8F1DE4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24A2C4-78C1-CCB4-4E0E-06FDCD8F1DE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03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24A2C4-78C1-CCB4-4E0E-06FDCD8F1DE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3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8546A2-1961-4D64-AF56-43E76EB991C0}" type="datetimeFigureOut">
              <a:rPr lang="de-DE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C7C565-91A4-42F8-AD4B-81DBE02F76E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0652961" y="229751"/>
            <a:ext cx="1401677" cy="798155"/>
          </a:xfrm>
        </p:spPr>
      </p:pic>
      <p:pic>
        <p:nvPicPr>
          <p:cNvPr id="10" name="Grafik 9"/>
          <p:cNvPicPr/>
          <p:nvPr/>
        </p:nvPicPr>
        <p:blipFill>
          <a:blip r:embed="rId4"/>
          <a:stretch/>
        </p:blipFill>
        <p:spPr bwMode="auto">
          <a:xfrm>
            <a:off x="279400" y="140851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5"/>
          <a:stretch/>
        </p:blipFill>
        <p:spPr bwMode="auto">
          <a:xfrm>
            <a:off x="11335818" y="6466406"/>
            <a:ext cx="718820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468E73-4AAD-4E70-9801-1883171BCA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4382" b="1"/>
          <a:stretch/>
        </p:blipFill>
        <p:spPr bwMode="auto"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989CC21-69D8-488E-8CCB-76CF6048543C}"/>
              </a:ext>
            </a:extLst>
          </p:cNvPr>
          <p:cNvSpPr txBox="1"/>
          <p:nvPr/>
        </p:nvSpPr>
        <p:spPr bwMode="auto">
          <a:xfrm>
            <a:off x="1049547" y="3258376"/>
            <a:ext cx="10092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In welcher Tasse bleibt der Tee am längsten warm?</a:t>
            </a:r>
          </a:p>
        </p:txBody>
      </p:sp>
    </p:spTree>
    <p:extLst>
      <p:ext uri="{BB962C8B-B14F-4D97-AF65-F5344CB8AC3E}">
        <p14:creationId xmlns:p14="http://schemas.microsoft.com/office/powerpoint/2010/main" val="201938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0652961" y="229751"/>
            <a:ext cx="1401677" cy="798155"/>
          </a:xfrm>
        </p:spPr>
      </p:pic>
      <p:pic>
        <p:nvPicPr>
          <p:cNvPr id="10" name="Grafik 9"/>
          <p:cNvPicPr/>
          <p:nvPr/>
        </p:nvPicPr>
        <p:blipFill>
          <a:blip r:embed="rId4"/>
          <a:stretch/>
        </p:blipFill>
        <p:spPr bwMode="auto">
          <a:xfrm>
            <a:off x="279400" y="140851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5"/>
          <a:stretch/>
        </p:blipFill>
        <p:spPr bwMode="auto">
          <a:xfrm>
            <a:off x="11335818" y="6466406"/>
            <a:ext cx="718820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8523F57-3C74-4F5B-B25C-CFEBD2E41A57}"/>
              </a:ext>
            </a:extLst>
          </p:cNvPr>
          <p:cNvSpPr txBox="1"/>
          <p:nvPr/>
        </p:nvSpPr>
        <p:spPr bwMode="auto">
          <a:xfrm>
            <a:off x="1634136" y="344913"/>
            <a:ext cx="878168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400" dirty="0"/>
              <a:t>Am Wintersporttag wird heißer Tee ausgeschenkt. Alle Kinder müssen aber eine eigene Tasse mitbringen. Tim liebt es, heißen Tee draußen zu trinken. Zuhause findet er im Regal folgende zwei Tassen. </a:t>
            </a:r>
            <a:endParaRPr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605C20-3F87-4435-A691-C71DDFFD2ED3}"/>
              </a:ext>
            </a:extLst>
          </p:cNvPr>
          <p:cNvSpPr txBox="1"/>
          <p:nvPr/>
        </p:nvSpPr>
        <p:spPr bwMode="auto">
          <a:xfrm>
            <a:off x="957532" y="2356622"/>
            <a:ext cx="2820837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600" dirty="0"/>
              <a:t>In welcher Tasse bleibt der Tee am längsten warm?</a:t>
            </a:r>
          </a:p>
        </p:txBody>
      </p:sp>
      <p:pic>
        <p:nvPicPr>
          <p:cNvPr id="9" name="Grafik 8" descr="Ein Bild, das Geschirr, Trinkgefäß, Im Haus, Serviergeschirr enthält.&#10;&#10;Automatisch generierte Beschreibung">
            <a:extLst>
              <a:ext uri="{FF2B5EF4-FFF2-40B4-BE49-F238E27FC236}">
                <a16:creationId xmlns:a16="http://schemas.microsoft.com/office/drawing/2014/main" id="{9070F00E-B260-4755-8DE1-58DADA9AC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49392" y="1639658"/>
            <a:ext cx="5387841" cy="3237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3D6C47F-6DD0-42D3-9E4D-0CE0A45C6613}"/>
              </a:ext>
            </a:extLst>
          </p:cNvPr>
          <p:cNvSpPr txBox="1"/>
          <p:nvPr/>
        </p:nvSpPr>
        <p:spPr bwMode="auto">
          <a:xfrm>
            <a:off x="5222888" y="4341782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Glastasse</a:t>
            </a:r>
            <a:endParaRPr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204FB7-A715-45ED-9DAB-07493196A5AE}"/>
              </a:ext>
            </a:extLst>
          </p:cNvPr>
          <p:cNvSpPr txBox="1"/>
          <p:nvPr/>
        </p:nvSpPr>
        <p:spPr bwMode="auto">
          <a:xfrm>
            <a:off x="7030339" y="4341782"/>
            <a:ext cx="191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Metalltasse</a:t>
            </a:r>
            <a:endParaRPr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B12B10C-397A-426B-86FA-1BCC3A8D7C0B}"/>
              </a:ext>
            </a:extLst>
          </p:cNvPr>
          <p:cNvSpPr txBox="1"/>
          <p:nvPr/>
        </p:nvSpPr>
        <p:spPr bwMode="auto">
          <a:xfrm>
            <a:off x="505343" y="4971836"/>
            <a:ext cx="10993668" cy="1446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200" b="1" dirty="0"/>
              <a:t>Aufgabe:</a:t>
            </a:r>
            <a:r>
              <a:rPr lang="de-DE" sz="2200" dirty="0"/>
              <a:t> </a:t>
            </a:r>
          </a:p>
          <a:p>
            <a:pPr>
              <a:defRPr/>
            </a:pPr>
            <a:r>
              <a:rPr lang="de-DE" sz="2200" dirty="0"/>
              <a:t>Besprich dich mit deiner Nachbarin oder deinem Nachbarn. Notiere eine Begründung ins Heft.</a:t>
            </a:r>
            <a:endParaRPr sz="2200" dirty="0"/>
          </a:p>
          <a:p>
            <a:pPr>
              <a:defRPr/>
            </a:pPr>
            <a:r>
              <a:rPr lang="de-DE" sz="2200" b="1" dirty="0"/>
              <a:t>Für Schnelle: </a:t>
            </a:r>
            <a:endParaRPr sz="2200" b="1" dirty="0"/>
          </a:p>
          <a:p>
            <a:pPr>
              <a:defRPr/>
            </a:pPr>
            <a:r>
              <a:rPr lang="de-DE" sz="2200" dirty="0"/>
              <a:t>Wie kannst du deine Meinung überprüfen? Skizziere und beschreibe ein mögliches Experiment.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0652961" y="229751"/>
            <a:ext cx="1401677" cy="798155"/>
          </a:xfrm>
        </p:spPr>
      </p:pic>
      <p:pic>
        <p:nvPicPr>
          <p:cNvPr id="10" name="Grafik 9"/>
          <p:cNvPicPr/>
          <p:nvPr/>
        </p:nvPicPr>
        <p:blipFill>
          <a:blip r:embed="rId4"/>
          <a:stretch/>
        </p:blipFill>
        <p:spPr bwMode="auto">
          <a:xfrm>
            <a:off x="279400" y="140851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5"/>
          <a:stretch/>
        </p:blipFill>
        <p:spPr bwMode="auto">
          <a:xfrm>
            <a:off x="11335818" y="6466406"/>
            <a:ext cx="718820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8523F57-3C74-4F5B-B25C-CFEBD2E41A57}"/>
              </a:ext>
            </a:extLst>
          </p:cNvPr>
          <p:cNvSpPr txBox="1"/>
          <p:nvPr/>
        </p:nvSpPr>
        <p:spPr bwMode="auto">
          <a:xfrm>
            <a:off x="1634135" y="253254"/>
            <a:ext cx="878168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dirty="0"/>
              <a:t>Am Wintersporttag wird heißer Tee ausgeschenkt. Alle Kinder müssen aber eine eigene Tasse mitbringen. Tim liebt es, heißen Tee draußen zu trinken. Zuhause findet er im Regal folgende zwei Tassen. </a:t>
            </a:r>
            <a:endParaRPr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605C20-3F87-4435-A691-C71DDFFD2ED3}"/>
              </a:ext>
            </a:extLst>
          </p:cNvPr>
          <p:cNvSpPr txBox="1"/>
          <p:nvPr/>
        </p:nvSpPr>
        <p:spPr bwMode="auto">
          <a:xfrm>
            <a:off x="931653" y="1965876"/>
            <a:ext cx="2820837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600" dirty="0"/>
              <a:t>In welcher Tasse bleibt der Tee am längsten warm?</a:t>
            </a:r>
          </a:p>
        </p:txBody>
      </p:sp>
      <p:pic>
        <p:nvPicPr>
          <p:cNvPr id="9" name="Grafik 8" descr="Ein Bild, das Geschirr, Trinkgefäß, Im Haus, Serviergeschirr enthält.&#10;&#10;Automatisch generierte Beschreibung">
            <a:extLst>
              <a:ext uri="{FF2B5EF4-FFF2-40B4-BE49-F238E27FC236}">
                <a16:creationId xmlns:a16="http://schemas.microsoft.com/office/drawing/2014/main" id="{9070F00E-B260-4755-8DE1-58DADA9AC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97633" y="1167979"/>
            <a:ext cx="5387841" cy="3237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3D6C47F-6DD0-42D3-9E4D-0CE0A45C6613}"/>
              </a:ext>
            </a:extLst>
          </p:cNvPr>
          <p:cNvSpPr txBox="1"/>
          <p:nvPr/>
        </p:nvSpPr>
        <p:spPr bwMode="auto">
          <a:xfrm>
            <a:off x="5102118" y="3870312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Glastasse</a:t>
            </a:r>
            <a:endParaRPr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204FB7-A715-45ED-9DAB-07493196A5AE}"/>
              </a:ext>
            </a:extLst>
          </p:cNvPr>
          <p:cNvSpPr txBox="1"/>
          <p:nvPr/>
        </p:nvSpPr>
        <p:spPr bwMode="auto">
          <a:xfrm>
            <a:off x="6840556" y="3802236"/>
            <a:ext cx="191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Metalltasse</a:t>
            </a:r>
            <a:endParaRPr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B12B10C-397A-426B-86FA-1BCC3A8D7C0B}"/>
              </a:ext>
            </a:extLst>
          </p:cNvPr>
          <p:cNvSpPr txBox="1"/>
          <p:nvPr/>
        </p:nvSpPr>
        <p:spPr bwMode="auto">
          <a:xfrm>
            <a:off x="599166" y="4471761"/>
            <a:ext cx="10993668" cy="1938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dirty="0"/>
              <a:t>Mögliche Antwort: </a:t>
            </a:r>
          </a:p>
          <a:p>
            <a:pPr>
              <a:defRPr/>
            </a:pPr>
            <a:r>
              <a:rPr lang="de-DE" sz="2400" dirty="0"/>
              <a:t>Tim sollte die Glastasse nehmen. Glas isoliert besser als Metall, das heißt der Tee bleibt länger warm.</a:t>
            </a:r>
          </a:p>
          <a:p>
            <a:pPr>
              <a:defRPr/>
            </a:pPr>
            <a:r>
              <a:rPr lang="de-DE" sz="2400" dirty="0"/>
              <a:t>Metall ist ein guter Wärmeleiter. Die Wärme des Tees gibt die Metalltasse daher schneller an die Umgebung ab als die Glastasse.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797CD079-47C2-4B19-8B8A-5938CDE486C5}"/>
              </a:ext>
            </a:extLst>
          </p:cNvPr>
          <p:cNvCxnSpPr/>
          <p:nvPr/>
        </p:nvCxnSpPr>
        <p:spPr>
          <a:xfrm flipV="1">
            <a:off x="3261131" y="3391821"/>
            <a:ext cx="1768415" cy="14966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9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0652961" y="229751"/>
            <a:ext cx="1401677" cy="798155"/>
          </a:xfrm>
        </p:spPr>
      </p:pic>
      <p:pic>
        <p:nvPicPr>
          <p:cNvPr id="10" name="Grafik 9"/>
          <p:cNvPicPr/>
          <p:nvPr/>
        </p:nvPicPr>
        <p:blipFill>
          <a:blip r:embed="rId4"/>
          <a:stretch/>
        </p:blipFill>
        <p:spPr bwMode="auto">
          <a:xfrm>
            <a:off x="279400" y="140851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5"/>
          <a:stretch/>
        </p:blipFill>
        <p:spPr bwMode="auto">
          <a:xfrm>
            <a:off x="11335818" y="6529231"/>
            <a:ext cx="718820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DE0F88-6AE3-4877-B80E-A32DBA8F6060}"/>
              </a:ext>
            </a:extLst>
          </p:cNvPr>
          <p:cNvSpPr txBox="1"/>
          <p:nvPr/>
        </p:nvSpPr>
        <p:spPr bwMode="auto">
          <a:xfrm>
            <a:off x="2247225" y="659130"/>
            <a:ext cx="228164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Hinweis für Lehrkräfte</a:t>
            </a:r>
            <a:endParaRPr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6E79B6-8464-407E-820C-656CEF6C34BE}"/>
              </a:ext>
            </a:extLst>
          </p:cNvPr>
          <p:cNvSpPr txBox="1"/>
          <p:nvPr/>
        </p:nvSpPr>
        <p:spPr bwMode="auto">
          <a:xfrm>
            <a:off x="448573" y="1388093"/>
            <a:ext cx="11479129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/>
              <a:t>Besprechung der Ergebnisse</a:t>
            </a:r>
          </a:p>
          <a:p>
            <a:pPr>
              <a:defRPr/>
            </a:pPr>
            <a:endParaRPr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Die Antwort auf die Frage, welche Tasse Tim mitnehmen sollte, damit sein Tee möglichst lange warm bleibt, wird im Plenum diskutiert.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Die Schülerinnen und Schüler planen ein Experiment zur Überprüfung. Nach Absprache mit der Lehrkraft wird Material ausgegeben (warmes / nicht zu heißes Wasser, Glastassen, Metalltassen, Porzellantassen, Thermometer) und die Lernenden überprüfen ihre Vermutung.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Versuch: Das warme Wasser wird in verschiedene Tassen gefüllt, die Anfangstemperatur gemessen und notiert. Nach einer bestimmten Zeit (z. B. 5-10 Minuten) werden die Wassertemperaturen in den einzelnen Tassen gemessen, notiert und verglichen.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Es können auch Anschlussfragen gestellt werden: z. B. warum viele Tassen weder aus Glas noch Metall, sondern aus Porzellan bestehen. 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Zudem könnte man von den Schülerinnen und Schülern unterschiedliche Tassen mitbringen lassen, um deren Isolationswirkung untereinander experimentell zu vergleichen.</a:t>
            </a:r>
          </a:p>
        </p:txBody>
      </p:sp>
    </p:spTree>
    <p:extLst>
      <p:ext uri="{BB962C8B-B14F-4D97-AF65-F5344CB8AC3E}">
        <p14:creationId xmlns:p14="http://schemas.microsoft.com/office/powerpoint/2010/main" val="22306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Breitbild</PresentationFormat>
  <Paragraphs>32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Schlamp-Diekmann</dc:creator>
  <cp:lastModifiedBy>Detlef Hönigs</cp:lastModifiedBy>
  <cp:revision>12</cp:revision>
  <dcterms:created xsi:type="dcterms:W3CDTF">2024-07-09T15:14:28Z</dcterms:created>
  <dcterms:modified xsi:type="dcterms:W3CDTF">2024-12-12T10:04:07Z</dcterms:modified>
</cp:coreProperties>
</file>