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6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C9F0B8-AE48-6446-4E3F-A1B53E777DE6}"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C9F0B8-AE48-6446-4E3F-A1B53E777DE6}" type="slidenum">
              <a:rPr/>
              <a:t>2</a:t>
            </a:fld>
            <a:endParaRPr/>
          </a:p>
        </p:txBody>
      </p:sp>
    </p:spTree>
    <p:extLst>
      <p:ext uri="{BB962C8B-B14F-4D97-AF65-F5344CB8AC3E}">
        <p14:creationId xmlns:p14="http://schemas.microsoft.com/office/powerpoint/2010/main" val="66345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C9F0B8-AE48-6446-4E3F-A1B53E777DE6}" type="slidenum">
              <a:rPr/>
              <a:t>3</a:t>
            </a:fld>
            <a:endParaRPr/>
          </a:p>
        </p:txBody>
      </p:sp>
    </p:spTree>
    <p:extLst>
      <p:ext uri="{BB962C8B-B14F-4D97-AF65-F5344CB8AC3E}">
        <p14:creationId xmlns:p14="http://schemas.microsoft.com/office/powerpoint/2010/main" val="251020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C9F0B8-AE48-6446-4E3F-A1B53E777DE6}" type="slidenum">
              <a:rPr/>
              <a:t>4</a:t>
            </a:fld>
            <a:endParaRPr/>
          </a:p>
        </p:txBody>
      </p:sp>
    </p:spTree>
    <p:extLst>
      <p:ext uri="{BB962C8B-B14F-4D97-AF65-F5344CB8AC3E}">
        <p14:creationId xmlns:p14="http://schemas.microsoft.com/office/powerpoint/2010/main" val="3154098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C9F0B8-AE48-6446-4E3F-A1B53E777DE6}" type="slidenum">
              <a:rPr/>
              <a:t>5</a:t>
            </a:fld>
            <a:endParaRPr/>
          </a:p>
        </p:txBody>
      </p:sp>
    </p:spTree>
    <p:extLst>
      <p:ext uri="{BB962C8B-B14F-4D97-AF65-F5344CB8AC3E}">
        <p14:creationId xmlns:p14="http://schemas.microsoft.com/office/powerpoint/2010/main" val="227528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C9F0B8-AE48-6446-4E3F-A1B53E777DE6}" type="slidenum">
              <a:rPr/>
              <a:t>6</a:t>
            </a:fld>
            <a:endParaRPr/>
          </a:p>
        </p:txBody>
      </p:sp>
    </p:spTree>
    <p:extLst>
      <p:ext uri="{BB962C8B-B14F-4D97-AF65-F5344CB8AC3E}">
        <p14:creationId xmlns:p14="http://schemas.microsoft.com/office/powerpoint/2010/main" val="337310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D1C9F0B8-AE48-6446-4E3F-A1B53E777DE6}" type="slidenum">
              <a:rPr/>
              <a:t>7</a:t>
            </a:fld>
            <a:endParaRPr/>
          </a:p>
        </p:txBody>
      </p:sp>
    </p:spTree>
    <p:extLst>
      <p:ext uri="{BB962C8B-B14F-4D97-AF65-F5344CB8AC3E}">
        <p14:creationId xmlns:p14="http://schemas.microsoft.com/office/powerpoint/2010/main" val="167329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D1C9F0B8-AE48-6446-4E3F-A1B53E777DE6}" type="slidenum">
              <a:rPr/>
              <a:t>8</a:t>
            </a:fld>
            <a:endParaRPr/>
          </a:p>
        </p:txBody>
      </p:sp>
    </p:spTree>
    <p:extLst>
      <p:ext uri="{BB962C8B-B14F-4D97-AF65-F5344CB8AC3E}">
        <p14:creationId xmlns:p14="http://schemas.microsoft.com/office/powerpoint/2010/main" val="384574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8F8546A2-1961-4D64-AF56-43E76EB991C0}" type="datetimeFigureOut">
              <a:rPr lang="de-DE"/>
              <a:t>21.07.2025</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9C7C565-91A4-42F8-AD4B-81DBE02F76E8}"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F8546A2-1961-4D64-AF56-43E76EB991C0}" type="datetimeFigureOut">
              <a:rPr lang="de-DE"/>
              <a:t>21.07.2025</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9C7C565-91A4-42F8-AD4B-81DBE02F76E8}"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a:extLst>
              <a:ext uri="{FF2B5EF4-FFF2-40B4-BE49-F238E27FC236}">
                <a16:creationId xmlns:a16="http://schemas.microsoft.com/office/drawing/2014/main" id="{464AC29F-54DE-47F5-8F20-3855F930F3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768" y="0"/>
            <a:ext cx="6664503" cy="4623758"/>
          </a:xfrm>
          <a:prstGeom prst="rect">
            <a:avLst/>
          </a:prstGeom>
        </p:spPr>
      </p:pic>
      <p:sp>
        <p:nvSpPr>
          <p:cNvPr id="2" name="Titel 1"/>
          <p:cNvSpPr>
            <a:spLocks noGrp="1"/>
          </p:cNvSpPr>
          <p:nvPr>
            <p:ph type="title"/>
          </p:nvPr>
        </p:nvSpPr>
        <p:spPr bwMode="auto">
          <a:xfrm>
            <a:off x="486617" y="4603838"/>
            <a:ext cx="11300602" cy="1193113"/>
          </a:xfrm>
          <a:solidFill>
            <a:schemeClr val="accent1">
              <a:lumMod val="40000"/>
              <a:lumOff val="60000"/>
            </a:schemeClr>
          </a:solidFill>
        </p:spPr>
        <p:txBody>
          <a:bodyPr>
            <a:noAutofit/>
          </a:bodyPr>
          <a:lstStyle/>
          <a:p>
            <a:pPr algn="ctr">
              <a:defRPr/>
            </a:pPr>
            <a:r>
              <a:rPr lang="de-DE" sz="4000" dirty="0"/>
              <a:t>Das Konzept „</a:t>
            </a:r>
            <a:r>
              <a:rPr lang="de-DE" sz="4000" b="1" dirty="0"/>
              <a:t>Leadership </a:t>
            </a:r>
            <a:r>
              <a:rPr lang="de-DE" sz="4000" b="1" dirty="0" err="1"/>
              <a:t>Principles</a:t>
            </a:r>
            <a:r>
              <a:rPr lang="de-DE" sz="4000" dirty="0"/>
              <a:t>“ als Grundlage für die Förderung von eigenverantwortlichem Handeln </a:t>
            </a:r>
          </a:p>
        </p:txBody>
      </p:sp>
      <p:pic>
        <p:nvPicPr>
          <p:cNvPr id="7" name="Grafik 6">
            <a:extLst>
              <a:ext uri="{FF2B5EF4-FFF2-40B4-BE49-F238E27FC236}">
                <a16:creationId xmlns:a16="http://schemas.microsoft.com/office/drawing/2014/main" id="{8F77AB8A-BDC0-4428-8921-863B875A4FB2}"/>
              </a:ext>
            </a:extLst>
          </p:cNvPr>
          <p:cNvPicPr>
            <a:picLocks noChangeAspect="1"/>
          </p:cNvPicPr>
          <p:nvPr/>
        </p:nvPicPr>
        <p:blipFill>
          <a:blip r:embed="rId4"/>
          <a:stretch>
            <a:fillRect/>
          </a:stretch>
        </p:blipFill>
        <p:spPr bwMode="auto">
          <a:xfrm>
            <a:off x="576339" y="5962454"/>
            <a:ext cx="657237" cy="665885"/>
          </a:xfrm>
          <a:prstGeom prst="rect">
            <a:avLst/>
          </a:prstGeom>
        </p:spPr>
      </p:pic>
      <p:pic>
        <p:nvPicPr>
          <p:cNvPr id="9" name="Inhaltsplatzhalter 5">
            <a:extLst>
              <a:ext uri="{FF2B5EF4-FFF2-40B4-BE49-F238E27FC236}">
                <a16:creationId xmlns:a16="http://schemas.microsoft.com/office/drawing/2014/main" id="{A822037F-E866-4A5E-8A61-A1F3AB1B6C4A}"/>
              </a:ext>
            </a:extLst>
          </p:cNvPr>
          <p:cNvPicPr>
            <a:picLocks noChangeAspect="1"/>
          </p:cNvPicPr>
          <p:nvPr/>
        </p:nvPicPr>
        <p:blipFill>
          <a:blip r:embed="rId5"/>
          <a:stretch/>
        </p:blipFill>
        <p:spPr bwMode="auto">
          <a:xfrm>
            <a:off x="10688128" y="6046141"/>
            <a:ext cx="1022422" cy="5821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a:extLst>
              <a:ext uri="{FF2B5EF4-FFF2-40B4-BE49-F238E27FC236}">
                <a16:creationId xmlns:a16="http://schemas.microsoft.com/office/drawing/2014/main" id="{464AC29F-54DE-47F5-8F20-3855F930F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404" y="1193483"/>
            <a:ext cx="6848596" cy="4751480"/>
          </a:xfrm>
          <a:prstGeom prst="rect">
            <a:avLst/>
          </a:prstGeom>
        </p:spPr>
      </p:pic>
      <p:sp>
        <p:nvSpPr>
          <p:cNvPr id="2" name="Titel 1"/>
          <p:cNvSpPr>
            <a:spLocks noGrp="1"/>
          </p:cNvSpPr>
          <p:nvPr>
            <p:ph type="title"/>
          </p:nvPr>
        </p:nvSpPr>
        <p:spPr bwMode="auto">
          <a:xfrm>
            <a:off x="465827" y="1254007"/>
            <a:ext cx="5158596" cy="4568823"/>
          </a:xfrm>
          <a:solidFill>
            <a:srgbClr val="B4C7E7">
              <a:alpha val="60000"/>
            </a:srgbClr>
          </a:solidFill>
        </p:spPr>
        <p:txBody>
          <a:bodyPr>
            <a:noAutofit/>
          </a:bodyPr>
          <a:lstStyle/>
          <a:p>
            <a:pPr>
              <a:defRPr/>
            </a:pPr>
            <a:r>
              <a:rPr lang="de-DE" sz="2400" dirty="0"/>
              <a:t>In der Arbeitswelt heben die Unternehmen zunehmend die Eigenverantwortung der Mitarbeitenden für die einzelnen Arbeitsprozesse hervor. Mit Hilfe sogenannter </a:t>
            </a:r>
            <a:r>
              <a:rPr lang="de-DE" sz="2400" b="1" dirty="0"/>
              <a:t>Leadership </a:t>
            </a:r>
            <a:r>
              <a:rPr lang="de-DE" sz="2400" b="1" dirty="0" err="1"/>
              <a:t>Principles</a:t>
            </a:r>
            <a:r>
              <a:rPr lang="de-DE" sz="2400" dirty="0"/>
              <a:t> werden die einzelnen Personen konkret u.a. dazu aufgefordert, Verantwortung zu übernehmen, vertrauensvoll miteinander zu arbeiten, Meinungen offen auszudrücken, zielorientiert mit Ressourcen umzugehen oder frist- und qualitätsgerecht Ergebnisse zu liefern.</a:t>
            </a:r>
          </a:p>
        </p:txBody>
      </p:sp>
      <p:sp>
        <p:nvSpPr>
          <p:cNvPr id="3" name="Textfeld 2">
            <a:extLst>
              <a:ext uri="{FF2B5EF4-FFF2-40B4-BE49-F238E27FC236}">
                <a16:creationId xmlns:a16="http://schemas.microsoft.com/office/drawing/2014/main" id="{F0CAD3B2-422A-4B70-89B2-7DAD5DAB19DF}"/>
              </a:ext>
            </a:extLst>
          </p:cNvPr>
          <p:cNvSpPr txBox="1"/>
          <p:nvPr/>
        </p:nvSpPr>
        <p:spPr>
          <a:xfrm>
            <a:off x="4520241" y="444162"/>
            <a:ext cx="3364301" cy="523220"/>
          </a:xfrm>
          <a:prstGeom prst="rect">
            <a:avLst/>
          </a:prstGeom>
          <a:noFill/>
        </p:spPr>
        <p:txBody>
          <a:bodyPr wrap="square" rtlCol="0">
            <a:spAutoFit/>
          </a:bodyPr>
          <a:lstStyle/>
          <a:p>
            <a:r>
              <a:rPr lang="de-DE" sz="2800" b="1" dirty="0"/>
              <a:t>Leadership </a:t>
            </a:r>
            <a:r>
              <a:rPr lang="de-DE" sz="2800" b="1" dirty="0" err="1"/>
              <a:t>Principles</a:t>
            </a:r>
            <a:endParaRPr lang="de-DE" sz="2800" dirty="0"/>
          </a:p>
        </p:txBody>
      </p:sp>
      <p:pic>
        <p:nvPicPr>
          <p:cNvPr id="7" name="Grafik 6">
            <a:extLst>
              <a:ext uri="{FF2B5EF4-FFF2-40B4-BE49-F238E27FC236}">
                <a16:creationId xmlns:a16="http://schemas.microsoft.com/office/drawing/2014/main" id="{CC26B4A9-87C2-45F6-8D5C-A88FF8809AA5}"/>
              </a:ext>
            </a:extLst>
          </p:cNvPr>
          <p:cNvPicPr>
            <a:picLocks noChangeAspect="1"/>
          </p:cNvPicPr>
          <p:nvPr/>
        </p:nvPicPr>
        <p:blipFill>
          <a:blip r:embed="rId4"/>
          <a:stretch>
            <a:fillRect/>
          </a:stretch>
        </p:blipFill>
        <p:spPr bwMode="auto">
          <a:xfrm>
            <a:off x="576339" y="5962454"/>
            <a:ext cx="657237" cy="665885"/>
          </a:xfrm>
          <a:prstGeom prst="rect">
            <a:avLst/>
          </a:prstGeom>
        </p:spPr>
      </p:pic>
      <p:pic>
        <p:nvPicPr>
          <p:cNvPr id="8" name="Inhaltsplatzhalter 5">
            <a:extLst>
              <a:ext uri="{FF2B5EF4-FFF2-40B4-BE49-F238E27FC236}">
                <a16:creationId xmlns:a16="http://schemas.microsoft.com/office/drawing/2014/main" id="{FC891DBC-D705-4127-B362-E0A19E7E737A}"/>
              </a:ext>
            </a:extLst>
          </p:cNvPr>
          <p:cNvPicPr>
            <a:picLocks noChangeAspect="1"/>
          </p:cNvPicPr>
          <p:nvPr/>
        </p:nvPicPr>
        <p:blipFill>
          <a:blip r:embed="rId5"/>
          <a:stretch/>
        </p:blipFill>
        <p:spPr bwMode="auto">
          <a:xfrm>
            <a:off x="10688128" y="6046141"/>
            <a:ext cx="1022422" cy="582197"/>
          </a:xfrm>
          <a:prstGeom prst="rect">
            <a:avLst/>
          </a:prstGeom>
        </p:spPr>
      </p:pic>
    </p:spTree>
    <p:extLst>
      <p:ext uri="{BB962C8B-B14F-4D97-AF65-F5344CB8AC3E}">
        <p14:creationId xmlns:p14="http://schemas.microsoft.com/office/powerpoint/2010/main" val="171170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rafik 3">
            <a:extLst>
              <a:ext uri="{FF2B5EF4-FFF2-40B4-BE49-F238E27FC236}">
                <a16:creationId xmlns:a16="http://schemas.microsoft.com/office/drawing/2014/main" id="{464AC29F-54DE-47F5-8F20-3855F930F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404" y="1193483"/>
            <a:ext cx="6848596" cy="4751480"/>
          </a:xfrm>
          <a:prstGeom prst="rect">
            <a:avLst/>
          </a:prstGeom>
        </p:spPr>
      </p:pic>
      <p:sp>
        <p:nvSpPr>
          <p:cNvPr id="2" name="Titel 1"/>
          <p:cNvSpPr>
            <a:spLocks noGrp="1"/>
          </p:cNvSpPr>
          <p:nvPr>
            <p:ph type="title"/>
          </p:nvPr>
        </p:nvSpPr>
        <p:spPr bwMode="auto">
          <a:xfrm>
            <a:off x="474453" y="2027819"/>
            <a:ext cx="5003319" cy="3082807"/>
          </a:xfrm>
          <a:solidFill>
            <a:srgbClr val="B4C7E7">
              <a:alpha val="60000"/>
            </a:srgbClr>
          </a:solidFill>
        </p:spPr>
        <p:txBody>
          <a:bodyPr>
            <a:noAutofit/>
          </a:bodyPr>
          <a:lstStyle/>
          <a:p>
            <a:pPr>
              <a:defRPr/>
            </a:pPr>
            <a:r>
              <a:rPr lang="de-DE" sz="2400" dirty="0"/>
              <a:t>Entsprechend den Vorgaben aus dem LehrplanPLUS für die Mittelschule lässt sich dieser Ansatz auch und besonders in die schulische Arbeit übertragen. Eigenverantwortung ist eine Alltagskompetenz, zu deren Ausbildung die Schule einen wesentlichen Beitrag leisten kann.</a:t>
            </a:r>
          </a:p>
        </p:txBody>
      </p:sp>
      <p:pic>
        <p:nvPicPr>
          <p:cNvPr id="6" name="Inhaltsplatzhalter 5"/>
          <p:cNvPicPr>
            <a:picLocks noGrp="1" noChangeAspect="1"/>
          </p:cNvPicPr>
          <p:nvPr>
            <p:ph idx="1"/>
          </p:nvPr>
        </p:nvPicPr>
        <p:blipFill>
          <a:blip r:embed="rId4"/>
          <a:stretch/>
        </p:blipFill>
        <p:spPr bwMode="auto">
          <a:xfrm>
            <a:off x="10688128" y="6046141"/>
            <a:ext cx="1022422" cy="582197"/>
          </a:xfrm>
        </p:spPr>
      </p:pic>
      <p:sp>
        <p:nvSpPr>
          <p:cNvPr id="3" name="Textfeld 2">
            <a:extLst>
              <a:ext uri="{FF2B5EF4-FFF2-40B4-BE49-F238E27FC236}">
                <a16:creationId xmlns:a16="http://schemas.microsoft.com/office/drawing/2014/main" id="{F0CAD3B2-422A-4B70-89B2-7DAD5DAB19DF}"/>
              </a:ext>
            </a:extLst>
          </p:cNvPr>
          <p:cNvSpPr txBox="1"/>
          <p:nvPr/>
        </p:nvSpPr>
        <p:spPr>
          <a:xfrm>
            <a:off x="4520241" y="444162"/>
            <a:ext cx="3364301" cy="523220"/>
          </a:xfrm>
          <a:prstGeom prst="rect">
            <a:avLst/>
          </a:prstGeom>
          <a:noFill/>
        </p:spPr>
        <p:txBody>
          <a:bodyPr wrap="square" rtlCol="0">
            <a:spAutoFit/>
          </a:bodyPr>
          <a:lstStyle/>
          <a:p>
            <a:r>
              <a:rPr lang="de-DE" sz="2800" b="1" dirty="0"/>
              <a:t>Leadership </a:t>
            </a:r>
            <a:r>
              <a:rPr lang="de-DE" sz="2800" b="1" dirty="0" err="1"/>
              <a:t>Principles</a:t>
            </a:r>
            <a:endParaRPr lang="de-DE" sz="2800" dirty="0"/>
          </a:p>
        </p:txBody>
      </p:sp>
      <p:pic>
        <p:nvPicPr>
          <p:cNvPr id="5" name="Grafik 4">
            <a:extLst>
              <a:ext uri="{FF2B5EF4-FFF2-40B4-BE49-F238E27FC236}">
                <a16:creationId xmlns:a16="http://schemas.microsoft.com/office/drawing/2014/main" id="{161F6AB2-5650-4DEB-9650-06F1AD4E66B9}"/>
              </a:ext>
            </a:extLst>
          </p:cNvPr>
          <p:cNvPicPr>
            <a:picLocks noChangeAspect="1"/>
          </p:cNvPicPr>
          <p:nvPr/>
        </p:nvPicPr>
        <p:blipFill>
          <a:blip r:embed="rId5"/>
          <a:stretch>
            <a:fillRect/>
          </a:stretch>
        </p:blipFill>
        <p:spPr>
          <a:xfrm>
            <a:off x="576339" y="5962454"/>
            <a:ext cx="657237" cy="665885"/>
          </a:xfrm>
          <a:prstGeom prst="rect">
            <a:avLst/>
          </a:prstGeom>
        </p:spPr>
      </p:pic>
    </p:spTree>
    <p:extLst>
      <p:ext uri="{BB962C8B-B14F-4D97-AF65-F5344CB8AC3E}">
        <p14:creationId xmlns:p14="http://schemas.microsoft.com/office/powerpoint/2010/main" val="62398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74453" y="2234242"/>
            <a:ext cx="5003319" cy="2876384"/>
          </a:xfrm>
          <a:solidFill>
            <a:srgbClr val="B4C7E7">
              <a:alpha val="60000"/>
            </a:srgbClr>
          </a:solidFill>
        </p:spPr>
        <p:txBody>
          <a:bodyPr>
            <a:noAutofit/>
          </a:bodyPr>
          <a:lstStyle/>
          <a:p>
            <a:pPr>
              <a:defRPr/>
            </a:pPr>
            <a:r>
              <a:rPr lang="de-DE" sz="2400" dirty="0"/>
              <a:t>Zentrales Element bildet der Punkt </a:t>
            </a:r>
            <a:r>
              <a:rPr lang="de-DE" sz="2400" b="1" dirty="0"/>
              <a:t>Eigenverantwortung</a:t>
            </a:r>
            <a:r>
              <a:rPr lang="de-DE" sz="2400" dirty="0"/>
              <a:t>. Mit den Lernenden wird ganz deutlich herausgearbeitet, dass sie Verantwortung für </a:t>
            </a:r>
            <a:r>
              <a:rPr lang="de-DE" sz="2400" b="1" dirty="0"/>
              <a:t>ihr</a:t>
            </a:r>
            <a:r>
              <a:rPr lang="de-DE" sz="2400" dirty="0"/>
              <a:t> eigenes Handeln übernehmen, und </a:t>
            </a:r>
            <a:r>
              <a:rPr lang="de-DE" sz="2400" b="1" dirty="0"/>
              <a:t>damit auch für Gelingen und Scheitern.</a:t>
            </a:r>
            <a:endParaRPr lang="de-DE" sz="2400" dirty="0"/>
          </a:p>
        </p:txBody>
      </p:sp>
      <p:sp>
        <p:nvSpPr>
          <p:cNvPr id="3" name="Textfeld 2">
            <a:extLst>
              <a:ext uri="{FF2B5EF4-FFF2-40B4-BE49-F238E27FC236}">
                <a16:creationId xmlns:a16="http://schemas.microsoft.com/office/drawing/2014/main" id="{F0CAD3B2-422A-4B70-89B2-7DAD5DAB19DF}"/>
              </a:ext>
            </a:extLst>
          </p:cNvPr>
          <p:cNvSpPr txBox="1"/>
          <p:nvPr/>
        </p:nvSpPr>
        <p:spPr>
          <a:xfrm>
            <a:off x="4520241" y="444162"/>
            <a:ext cx="3364301" cy="523220"/>
          </a:xfrm>
          <a:prstGeom prst="rect">
            <a:avLst/>
          </a:prstGeom>
          <a:noFill/>
        </p:spPr>
        <p:txBody>
          <a:bodyPr wrap="square" rtlCol="0">
            <a:spAutoFit/>
          </a:bodyPr>
          <a:lstStyle/>
          <a:p>
            <a:r>
              <a:rPr lang="de-DE" sz="2800" b="1" dirty="0"/>
              <a:t>Leadership </a:t>
            </a:r>
            <a:r>
              <a:rPr lang="de-DE" sz="2800" b="1" dirty="0" err="1"/>
              <a:t>Principles</a:t>
            </a:r>
            <a:endParaRPr lang="de-DE" sz="2800" dirty="0"/>
          </a:p>
        </p:txBody>
      </p:sp>
      <p:pic>
        <p:nvPicPr>
          <p:cNvPr id="7" name="Grafik 6">
            <a:extLst>
              <a:ext uri="{FF2B5EF4-FFF2-40B4-BE49-F238E27FC236}">
                <a16:creationId xmlns:a16="http://schemas.microsoft.com/office/drawing/2014/main" id="{78997C3F-7F3D-4C31-8CB9-4C6E9DB47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0480" y="1298694"/>
            <a:ext cx="6721520" cy="4588416"/>
          </a:xfrm>
          <a:prstGeom prst="rect">
            <a:avLst/>
          </a:prstGeom>
        </p:spPr>
      </p:pic>
      <p:pic>
        <p:nvPicPr>
          <p:cNvPr id="8" name="Grafik 7">
            <a:extLst>
              <a:ext uri="{FF2B5EF4-FFF2-40B4-BE49-F238E27FC236}">
                <a16:creationId xmlns:a16="http://schemas.microsoft.com/office/drawing/2014/main" id="{1D8D9E07-8664-4CBB-9203-0E7E0FB8901E}"/>
              </a:ext>
            </a:extLst>
          </p:cNvPr>
          <p:cNvPicPr>
            <a:picLocks noChangeAspect="1"/>
          </p:cNvPicPr>
          <p:nvPr/>
        </p:nvPicPr>
        <p:blipFill>
          <a:blip r:embed="rId4"/>
          <a:stretch>
            <a:fillRect/>
          </a:stretch>
        </p:blipFill>
        <p:spPr bwMode="auto">
          <a:xfrm>
            <a:off x="576339" y="5962454"/>
            <a:ext cx="657237" cy="665885"/>
          </a:xfrm>
          <a:prstGeom prst="rect">
            <a:avLst/>
          </a:prstGeom>
        </p:spPr>
      </p:pic>
      <p:pic>
        <p:nvPicPr>
          <p:cNvPr id="9" name="Inhaltsplatzhalter 5">
            <a:extLst>
              <a:ext uri="{FF2B5EF4-FFF2-40B4-BE49-F238E27FC236}">
                <a16:creationId xmlns:a16="http://schemas.microsoft.com/office/drawing/2014/main" id="{75CBB75E-4023-404D-A58A-DF69CEC65FE7}"/>
              </a:ext>
            </a:extLst>
          </p:cNvPr>
          <p:cNvPicPr>
            <a:picLocks noChangeAspect="1"/>
          </p:cNvPicPr>
          <p:nvPr/>
        </p:nvPicPr>
        <p:blipFill>
          <a:blip r:embed="rId5"/>
          <a:stretch/>
        </p:blipFill>
        <p:spPr bwMode="auto">
          <a:xfrm>
            <a:off x="10688128" y="6046141"/>
            <a:ext cx="1022422" cy="582197"/>
          </a:xfrm>
          <a:prstGeom prst="rect">
            <a:avLst/>
          </a:prstGeom>
        </p:spPr>
      </p:pic>
    </p:spTree>
    <p:extLst>
      <p:ext uri="{BB962C8B-B14F-4D97-AF65-F5344CB8AC3E}">
        <p14:creationId xmlns:p14="http://schemas.microsoft.com/office/powerpoint/2010/main" val="366607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38025" y="1829411"/>
            <a:ext cx="5003319" cy="3398196"/>
          </a:xfrm>
          <a:solidFill>
            <a:srgbClr val="B4C7E7">
              <a:alpha val="60000"/>
            </a:srgbClr>
          </a:solidFill>
        </p:spPr>
        <p:txBody>
          <a:bodyPr>
            <a:noAutofit/>
          </a:bodyPr>
          <a:lstStyle/>
          <a:p>
            <a:pPr>
              <a:defRPr/>
            </a:pPr>
            <a:r>
              <a:rPr lang="de-DE" sz="2400" dirty="0"/>
              <a:t>Ein erster wichtiger (Selbst-) Führungsgrundsatz lautet deshalb auch </a:t>
            </a:r>
            <a:r>
              <a:rPr lang="de-DE" sz="2400" b="1" dirty="0"/>
              <a:t>aktiv handeln. </a:t>
            </a:r>
            <a:r>
              <a:rPr lang="de-DE" sz="2400" dirty="0"/>
              <a:t>Die Lernenden bereiten sich nicht nur eigenverantwortlich auf den Unterricht vor oder engagieren sich für Klasse. Vielmehr fragen sie aktiv nach wenn sie etwas nicht verstehen, suchen aber auch </a:t>
            </a:r>
            <a:r>
              <a:rPr lang="de-DE" sz="2400" b="1" dirty="0"/>
              <a:t>selbst</a:t>
            </a:r>
            <a:r>
              <a:rPr lang="de-DE" sz="2400" dirty="0"/>
              <a:t> nach Lösungen.</a:t>
            </a:r>
          </a:p>
        </p:txBody>
      </p:sp>
      <p:sp>
        <p:nvSpPr>
          <p:cNvPr id="3" name="Textfeld 2">
            <a:extLst>
              <a:ext uri="{FF2B5EF4-FFF2-40B4-BE49-F238E27FC236}">
                <a16:creationId xmlns:a16="http://schemas.microsoft.com/office/drawing/2014/main" id="{F0CAD3B2-422A-4B70-89B2-7DAD5DAB19DF}"/>
              </a:ext>
            </a:extLst>
          </p:cNvPr>
          <p:cNvSpPr txBox="1"/>
          <p:nvPr/>
        </p:nvSpPr>
        <p:spPr>
          <a:xfrm>
            <a:off x="4520241" y="444162"/>
            <a:ext cx="3364301" cy="523220"/>
          </a:xfrm>
          <a:prstGeom prst="rect">
            <a:avLst/>
          </a:prstGeom>
          <a:noFill/>
        </p:spPr>
        <p:txBody>
          <a:bodyPr wrap="square" rtlCol="0">
            <a:spAutoFit/>
          </a:bodyPr>
          <a:lstStyle/>
          <a:p>
            <a:r>
              <a:rPr lang="de-DE" sz="2800" b="1" dirty="0"/>
              <a:t>Leadership </a:t>
            </a:r>
            <a:r>
              <a:rPr lang="de-DE" sz="2800" b="1" dirty="0" err="1"/>
              <a:t>Principles</a:t>
            </a:r>
            <a:endParaRPr lang="de-DE" sz="2800" dirty="0"/>
          </a:p>
        </p:txBody>
      </p:sp>
      <p:pic>
        <p:nvPicPr>
          <p:cNvPr id="7" name="Grafik 6">
            <a:extLst>
              <a:ext uri="{FF2B5EF4-FFF2-40B4-BE49-F238E27FC236}">
                <a16:creationId xmlns:a16="http://schemas.microsoft.com/office/drawing/2014/main" id="{7AD28FC5-64AC-41A6-9540-42A2C6F57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344" y="1192046"/>
            <a:ext cx="6750656" cy="4770408"/>
          </a:xfrm>
          <a:prstGeom prst="rect">
            <a:avLst/>
          </a:prstGeom>
        </p:spPr>
      </p:pic>
      <p:pic>
        <p:nvPicPr>
          <p:cNvPr id="8" name="Grafik 7">
            <a:extLst>
              <a:ext uri="{FF2B5EF4-FFF2-40B4-BE49-F238E27FC236}">
                <a16:creationId xmlns:a16="http://schemas.microsoft.com/office/drawing/2014/main" id="{98F7AC9F-DAC8-442A-B427-7D6B1AF1177F}"/>
              </a:ext>
            </a:extLst>
          </p:cNvPr>
          <p:cNvPicPr>
            <a:picLocks noChangeAspect="1"/>
          </p:cNvPicPr>
          <p:nvPr/>
        </p:nvPicPr>
        <p:blipFill>
          <a:blip r:embed="rId4"/>
          <a:stretch>
            <a:fillRect/>
          </a:stretch>
        </p:blipFill>
        <p:spPr bwMode="auto">
          <a:xfrm>
            <a:off x="576339" y="5962454"/>
            <a:ext cx="657237" cy="665885"/>
          </a:xfrm>
          <a:prstGeom prst="rect">
            <a:avLst/>
          </a:prstGeom>
        </p:spPr>
      </p:pic>
      <p:pic>
        <p:nvPicPr>
          <p:cNvPr id="9" name="Inhaltsplatzhalter 5">
            <a:extLst>
              <a:ext uri="{FF2B5EF4-FFF2-40B4-BE49-F238E27FC236}">
                <a16:creationId xmlns:a16="http://schemas.microsoft.com/office/drawing/2014/main" id="{2E1C51EF-BB9F-4ACF-8830-9F1FDCAF35A1}"/>
              </a:ext>
            </a:extLst>
          </p:cNvPr>
          <p:cNvPicPr>
            <a:picLocks noChangeAspect="1"/>
          </p:cNvPicPr>
          <p:nvPr/>
        </p:nvPicPr>
        <p:blipFill>
          <a:blip r:embed="rId5"/>
          <a:stretch/>
        </p:blipFill>
        <p:spPr bwMode="auto">
          <a:xfrm>
            <a:off x="10688128" y="6046141"/>
            <a:ext cx="1022422" cy="582197"/>
          </a:xfrm>
          <a:prstGeom prst="rect">
            <a:avLst/>
          </a:prstGeom>
        </p:spPr>
      </p:pic>
    </p:spTree>
    <p:extLst>
      <p:ext uri="{BB962C8B-B14F-4D97-AF65-F5344CB8AC3E}">
        <p14:creationId xmlns:p14="http://schemas.microsoft.com/office/powerpoint/2010/main" val="235783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502029" y="2208363"/>
            <a:ext cx="5003319" cy="2660724"/>
          </a:xfrm>
          <a:solidFill>
            <a:srgbClr val="B4C7E7">
              <a:alpha val="60000"/>
            </a:srgbClr>
          </a:solidFill>
        </p:spPr>
        <p:txBody>
          <a:bodyPr>
            <a:noAutofit/>
          </a:bodyPr>
          <a:lstStyle/>
          <a:p>
            <a:pPr>
              <a:defRPr/>
            </a:pPr>
            <a:r>
              <a:rPr lang="de-DE" sz="2400" dirty="0"/>
              <a:t>Ebenfalls wird der verantwortungsvolle Umgang mit </a:t>
            </a:r>
            <a:r>
              <a:rPr lang="de-DE" sz="2400" b="1" dirty="0"/>
              <a:t>Arbeitsmitteln</a:t>
            </a:r>
            <a:r>
              <a:rPr lang="de-DE" sz="2400" dirty="0"/>
              <a:t> deutlich hervorgehoben. Nicht nur was die Arbeitsmittel seitens der Schule anbelangt, sondern auch und besonders die Ordnung am Platz.</a:t>
            </a:r>
          </a:p>
        </p:txBody>
      </p:sp>
      <p:sp>
        <p:nvSpPr>
          <p:cNvPr id="3" name="Textfeld 2">
            <a:extLst>
              <a:ext uri="{FF2B5EF4-FFF2-40B4-BE49-F238E27FC236}">
                <a16:creationId xmlns:a16="http://schemas.microsoft.com/office/drawing/2014/main" id="{F0CAD3B2-422A-4B70-89B2-7DAD5DAB19DF}"/>
              </a:ext>
            </a:extLst>
          </p:cNvPr>
          <p:cNvSpPr txBox="1"/>
          <p:nvPr/>
        </p:nvSpPr>
        <p:spPr>
          <a:xfrm>
            <a:off x="4520241" y="444162"/>
            <a:ext cx="3364301" cy="523220"/>
          </a:xfrm>
          <a:prstGeom prst="rect">
            <a:avLst/>
          </a:prstGeom>
          <a:noFill/>
        </p:spPr>
        <p:txBody>
          <a:bodyPr wrap="square" rtlCol="0">
            <a:spAutoFit/>
          </a:bodyPr>
          <a:lstStyle/>
          <a:p>
            <a:r>
              <a:rPr lang="de-DE" sz="2800" b="1" dirty="0"/>
              <a:t>Leadership </a:t>
            </a:r>
            <a:r>
              <a:rPr lang="de-DE" sz="2800" b="1" dirty="0" err="1"/>
              <a:t>Principles</a:t>
            </a:r>
            <a:endParaRPr lang="de-DE" sz="2800" dirty="0"/>
          </a:p>
        </p:txBody>
      </p:sp>
      <p:pic>
        <p:nvPicPr>
          <p:cNvPr id="7" name="Grafik 6">
            <a:extLst>
              <a:ext uri="{FF2B5EF4-FFF2-40B4-BE49-F238E27FC236}">
                <a16:creationId xmlns:a16="http://schemas.microsoft.com/office/drawing/2014/main" id="{4ABB0292-78CC-4C6D-8887-9A3A2F7A5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348" y="1355999"/>
            <a:ext cx="6686652" cy="4520724"/>
          </a:xfrm>
          <a:prstGeom prst="rect">
            <a:avLst/>
          </a:prstGeom>
        </p:spPr>
      </p:pic>
      <p:pic>
        <p:nvPicPr>
          <p:cNvPr id="8" name="Grafik 7">
            <a:extLst>
              <a:ext uri="{FF2B5EF4-FFF2-40B4-BE49-F238E27FC236}">
                <a16:creationId xmlns:a16="http://schemas.microsoft.com/office/drawing/2014/main" id="{319390FB-A0CA-4F32-A57E-7FE021D13331}"/>
              </a:ext>
            </a:extLst>
          </p:cNvPr>
          <p:cNvPicPr>
            <a:picLocks noChangeAspect="1"/>
          </p:cNvPicPr>
          <p:nvPr/>
        </p:nvPicPr>
        <p:blipFill>
          <a:blip r:embed="rId4"/>
          <a:stretch>
            <a:fillRect/>
          </a:stretch>
        </p:blipFill>
        <p:spPr bwMode="auto">
          <a:xfrm>
            <a:off x="576339" y="5962454"/>
            <a:ext cx="657237" cy="665885"/>
          </a:xfrm>
          <a:prstGeom prst="rect">
            <a:avLst/>
          </a:prstGeom>
        </p:spPr>
      </p:pic>
      <p:pic>
        <p:nvPicPr>
          <p:cNvPr id="9" name="Inhaltsplatzhalter 5">
            <a:extLst>
              <a:ext uri="{FF2B5EF4-FFF2-40B4-BE49-F238E27FC236}">
                <a16:creationId xmlns:a16="http://schemas.microsoft.com/office/drawing/2014/main" id="{77E28040-0526-4F9A-B0DE-2BC5A0C5E002}"/>
              </a:ext>
            </a:extLst>
          </p:cNvPr>
          <p:cNvPicPr>
            <a:picLocks noChangeAspect="1"/>
          </p:cNvPicPr>
          <p:nvPr/>
        </p:nvPicPr>
        <p:blipFill>
          <a:blip r:embed="rId5"/>
          <a:stretch/>
        </p:blipFill>
        <p:spPr bwMode="auto">
          <a:xfrm>
            <a:off x="10688128" y="6046141"/>
            <a:ext cx="1022422" cy="582197"/>
          </a:xfrm>
          <a:prstGeom prst="rect">
            <a:avLst/>
          </a:prstGeom>
        </p:spPr>
      </p:pic>
    </p:spTree>
    <p:extLst>
      <p:ext uri="{BB962C8B-B14F-4D97-AF65-F5344CB8AC3E}">
        <p14:creationId xmlns:p14="http://schemas.microsoft.com/office/powerpoint/2010/main" val="120337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a:extLst>
              <a:ext uri="{FF2B5EF4-FFF2-40B4-BE49-F238E27FC236}">
                <a16:creationId xmlns:a16="http://schemas.microsoft.com/office/drawing/2014/main" id="{F0CAD3B2-422A-4B70-89B2-7DAD5DAB19DF}"/>
              </a:ext>
            </a:extLst>
          </p:cNvPr>
          <p:cNvSpPr txBox="1"/>
          <p:nvPr/>
        </p:nvSpPr>
        <p:spPr>
          <a:xfrm>
            <a:off x="4520241" y="444162"/>
            <a:ext cx="3364301" cy="523220"/>
          </a:xfrm>
          <a:prstGeom prst="rect">
            <a:avLst/>
          </a:prstGeom>
          <a:noFill/>
        </p:spPr>
        <p:txBody>
          <a:bodyPr wrap="square" rtlCol="0">
            <a:spAutoFit/>
          </a:bodyPr>
          <a:lstStyle/>
          <a:p>
            <a:r>
              <a:rPr lang="de-DE" sz="2800" b="1" dirty="0"/>
              <a:t>Leadership </a:t>
            </a:r>
            <a:r>
              <a:rPr lang="de-DE" sz="2800" b="1" dirty="0" err="1"/>
              <a:t>Principles</a:t>
            </a:r>
            <a:endParaRPr lang="de-DE" sz="2800" dirty="0"/>
          </a:p>
        </p:txBody>
      </p:sp>
      <p:pic>
        <p:nvPicPr>
          <p:cNvPr id="7" name="Grafik 6">
            <a:extLst>
              <a:ext uri="{FF2B5EF4-FFF2-40B4-BE49-F238E27FC236}">
                <a16:creationId xmlns:a16="http://schemas.microsoft.com/office/drawing/2014/main" id="{5A4AD1A2-DDEA-4108-A276-68893FF45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173158"/>
            <a:ext cx="6143329" cy="4390880"/>
          </a:xfrm>
          <a:prstGeom prst="rect">
            <a:avLst/>
          </a:prstGeom>
        </p:spPr>
      </p:pic>
      <p:pic>
        <p:nvPicPr>
          <p:cNvPr id="8" name="Grafik 7">
            <a:extLst>
              <a:ext uri="{FF2B5EF4-FFF2-40B4-BE49-F238E27FC236}">
                <a16:creationId xmlns:a16="http://schemas.microsoft.com/office/drawing/2014/main" id="{B457179C-0697-4DA0-8C16-9A788CA1FA32}"/>
              </a:ext>
            </a:extLst>
          </p:cNvPr>
          <p:cNvPicPr>
            <a:picLocks noChangeAspect="1"/>
          </p:cNvPicPr>
          <p:nvPr/>
        </p:nvPicPr>
        <p:blipFill>
          <a:blip r:embed="rId4"/>
          <a:stretch>
            <a:fillRect/>
          </a:stretch>
        </p:blipFill>
        <p:spPr bwMode="auto">
          <a:xfrm>
            <a:off x="576339" y="5962454"/>
            <a:ext cx="657237" cy="665885"/>
          </a:xfrm>
          <a:prstGeom prst="rect">
            <a:avLst/>
          </a:prstGeom>
        </p:spPr>
      </p:pic>
      <p:pic>
        <p:nvPicPr>
          <p:cNvPr id="9" name="Inhaltsplatzhalter 5">
            <a:extLst>
              <a:ext uri="{FF2B5EF4-FFF2-40B4-BE49-F238E27FC236}">
                <a16:creationId xmlns:a16="http://schemas.microsoft.com/office/drawing/2014/main" id="{0224D7AA-7026-4E42-9A64-92DDA2A1F54D}"/>
              </a:ext>
            </a:extLst>
          </p:cNvPr>
          <p:cNvPicPr>
            <a:picLocks noChangeAspect="1"/>
          </p:cNvPicPr>
          <p:nvPr/>
        </p:nvPicPr>
        <p:blipFill>
          <a:blip r:embed="rId5"/>
          <a:stretch/>
        </p:blipFill>
        <p:spPr bwMode="auto">
          <a:xfrm>
            <a:off x="10688128" y="6046141"/>
            <a:ext cx="1022422" cy="582197"/>
          </a:xfrm>
          <a:prstGeom prst="rect">
            <a:avLst/>
          </a:prstGeom>
        </p:spPr>
      </p:pic>
      <p:sp>
        <p:nvSpPr>
          <p:cNvPr id="2" name="Titel 1"/>
          <p:cNvSpPr>
            <a:spLocks noGrp="1"/>
          </p:cNvSpPr>
          <p:nvPr>
            <p:ph type="title"/>
          </p:nvPr>
        </p:nvSpPr>
        <p:spPr bwMode="auto">
          <a:xfrm>
            <a:off x="438318" y="1358917"/>
            <a:ext cx="5824459" cy="4551744"/>
          </a:xfrm>
          <a:solidFill>
            <a:srgbClr val="B4C7E7">
              <a:alpha val="60000"/>
            </a:srgbClr>
          </a:solidFill>
        </p:spPr>
        <p:txBody>
          <a:bodyPr>
            <a:noAutofit/>
          </a:bodyPr>
          <a:lstStyle/>
          <a:p>
            <a:pPr>
              <a:defRPr/>
            </a:pPr>
            <a:r>
              <a:rPr lang="de-DE" sz="2400" dirty="0"/>
              <a:t>Anhand des Führungsprinzips </a:t>
            </a:r>
            <a:r>
              <a:rPr lang="de-DE" sz="2400" b="1" dirty="0"/>
              <a:t>Vertrauen und Respekt</a:t>
            </a:r>
            <a:r>
              <a:rPr lang="de-DE" sz="2400" dirty="0"/>
              <a:t> wird das Verhalten auch am respektvollen Umgang mit anderen und deren Unterstützung ausgerichtet. </a:t>
            </a:r>
            <a:br>
              <a:rPr lang="de-DE" sz="2400" dirty="0"/>
            </a:br>
            <a:r>
              <a:rPr lang="de-DE" sz="2400" dirty="0"/>
              <a:t>Die Lernenden können ihr Leistungspotenzial vor allem dann ausschöpfen, wenn sie das Vertrauen ihres Umfelds, also den Lehrkräften, Mitschülerinnen und Mitschülern spüren. </a:t>
            </a:r>
            <a:br>
              <a:rPr lang="de-DE" sz="2400" dirty="0"/>
            </a:br>
            <a:r>
              <a:rPr lang="de-DE" sz="2400" dirty="0"/>
              <a:t>Eine Atmosphäre aus Vertrauen und der gegenseitigen Wertschätzung kann Schülerinnen und Schüler unterstützen, eigenverantwortlich zu handeln und Herausforderungen selbst zu meistern.</a:t>
            </a:r>
          </a:p>
        </p:txBody>
      </p:sp>
    </p:spTree>
    <p:extLst>
      <p:ext uri="{BB962C8B-B14F-4D97-AF65-F5344CB8AC3E}">
        <p14:creationId xmlns:p14="http://schemas.microsoft.com/office/powerpoint/2010/main" val="366874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481450" y="1188529"/>
            <a:ext cx="5227612" cy="4632454"/>
          </a:xfrm>
          <a:solidFill>
            <a:srgbClr val="B4C7E7">
              <a:alpha val="60000"/>
            </a:srgbClr>
          </a:solidFill>
        </p:spPr>
        <p:txBody>
          <a:bodyPr>
            <a:noAutofit/>
          </a:bodyPr>
          <a:lstStyle/>
          <a:p>
            <a:r>
              <a:rPr lang="de-DE" sz="2400" dirty="0"/>
              <a:t>Schlussendlich wird den Lernenden die Notwendigkeit zur fristgerechten und ordentlichen Abgabe von </a:t>
            </a:r>
            <a:r>
              <a:rPr lang="de-DE" sz="2400" b="1" dirty="0"/>
              <a:t>Ergebnissen</a:t>
            </a:r>
            <a:r>
              <a:rPr lang="de-DE" sz="2400" dirty="0"/>
              <a:t> verdeutlicht.</a:t>
            </a:r>
            <a:br>
              <a:rPr lang="de-DE" sz="2400" dirty="0"/>
            </a:br>
            <a:r>
              <a:rPr lang="de-DE" sz="2400" dirty="0"/>
              <a:t>Natürlich bedarf die Umsetzung dieses Ansatzes eine gezielte Einführung und Übung, und ohne Zweifel ist eigenverantwortliches Arbeiten gerade am Anfang ein kontinuierlicher sowie zeitintensiver Prozess. Er wird sich aber langfristig auch durch die Reduktion von Unterrichtsstörungen positiv auf die Lehrerarbeit auswirken.</a:t>
            </a:r>
          </a:p>
        </p:txBody>
      </p:sp>
      <p:sp>
        <p:nvSpPr>
          <p:cNvPr id="3" name="Textfeld 2">
            <a:extLst>
              <a:ext uri="{FF2B5EF4-FFF2-40B4-BE49-F238E27FC236}">
                <a16:creationId xmlns:a16="http://schemas.microsoft.com/office/drawing/2014/main" id="{F0CAD3B2-422A-4B70-89B2-7DAD5DAB19DF}"/>
              </a:ext>
            </a:extLst>
          </p:cNvPr>
          <p:cNvSpPr txBox="1"/>
          <p:nvPr/>
        </p:nvSpPr>
        <p:spPr>
          <a:xfrm>
            <a:off x="4520241" y="444162"/>
            <a:ext cx="3364301" cy="523220"/>
          </a:xfrm>
          <a:prstGeom prst="rect">
            <a:avLst/>
          </a:prstGeom>
          <a:noFill/>
        </p:spPr>
        <p:txBody>
          <a:bodyPr wrap="square" rtlCol="0">
            <a:spAutoFit/>
          </a:bodyPr>
          <a:lstStyle/>
          <a:p>
            <a:r>
              <a:rPr lang="de-DE" sz="2800" b="1" dirty="0"/>
              <a:t>Leadership </a:t>
            </a:r>
            <a:r>
              <a:rPr lang="de-DE" sz="2800" b="1" dirty="0" err="1"/>
              <a:t>Principles</a:t>
            </a:r>
            <a:endParaRPr lang="de-DE" sz="2800" dirty="0"/>
          </a:p>
        </p:txBody>
      </p:sp>
      <p:pic>
        <p:nvPicPr>
          <p:cNvPr id="5" name="Grafik 4">
            <a:extLst>
              <a:ext uri="{FF2B5EF4-FFF2-40B4-BE49-F238E27FC236}">
                <a16:creationId xmlns:a16="http://schemas.microsoft.com/office/drawing/2014/main" id="{9791065A-460F-4922-8472-21B638FDC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652" y="1003831"/>
            <a:ext cx="6688348" cy="4817152"/>
          </a:xfrm>
          <a:prstGeom prst="rect">
            <a:avLst/>
          </a:prstGeom>
        </p:spPr>
      </p:pic>
      <p:pic>
        <p:nvPicPr>
          <p:cNvPr id="7" name="Grafik 6">
            <a:extLst>
              <a:ext uri="{FF2B5EF4-FFF2-40B4-BE49-F238E27FC236}">
                <a16:creationId xmlns:a16="http://schemas.microsoft.com/office/drawing/2014/main" id="{4A326BD1-5F2A-47D7-A002-F393A9C7ED94}"/>
              </a:ext>
            </a:extLst>
          </p:cNvPr>
          <p:cNvPicPr>
            <a:picLocks noChangeAspect="1"/>
          </p:cNvPicPr>
          <p:nvPr/>
        </p:nvPicPr>
        <p:blipFill>
          <a:blip r:embed="rId4"/>
          <a:stretch>
            <a:fillRect/>
          </a:stretch>
        </p:blipFill>
        <p:spPr bwMode="auto">
          <a:xfrm>
            <a:off x="576339" y="5962454"/>
            <a:ext cx="657237" cy="665885"/>
          </a:xfrm>
          <a:prstGeom prst="rect">
            <a:avLst/>
          </a:prstGeom>
        </p:spPr>
      </p:pic>
      <p:pic>
        <p:nvPicPr>
          <p:cNvPr id="8" name="Inhaltsplatzhalter 5">
            <a:extLst>
              <a:ext uri="{FF2B5EF4-FFF2-40B4-BE49-F238E27FC236}">
                <a16:creationId xmlns:a16="http://schemas.microsoft.com/office/drawing/2014/main" id="{E7367A07-A4AA-441F-B9BE-4D8FD46E7AFB}"/>
              </a:ext>
            </a:extLst>
          </p:cNvPr>
          <p:cNvPicPr>
            <a:picLocks noChangeAspect="1"/>
          </p:cNvPicPr>
          <p:nvPr/>
        </p:nvPicPr>
        <p:blipFill>
          <a:blip r:embed="rId5"/>
          <a:stretch/>
        </p:blipFill>
        <p:spPr bwMode="auto">
          <a:xfrm>
            <a:off x="10688128" y="6046141"/>
            <a:ext cx="1022422" cy="582197"/>
          </a:xfrm>
          <a:prstGeom prst="rect">
            <a:avLst/>
          </a:prstGeom>
        </p:spPr>
      </p:pic>
    </p:spTree>
    <p:extLst>
      <p:ext uri="{BB962C8B-B14F-4D97-AF65-F5344CB8AC3E}">
        <p14:creationId xmlns:p14="http://schemas.microsoft.com/office/powerpoint/2010/main" val="7174562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Breitbild</PresentationFormat>
  <Paragraphs>23</Paragraphs>
  <Slides>8</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Das Konzept „Leadership Principles“ als Grundlage für die Förderung von eigenverantwortlichem Handeln </vt:lpstr>
      <vt:lpstr>In der Arbeitswelt heben die Unternehmen zunehmend die Eigenverantwortung der Mitarbeitenden für die einzelnen Arbeitsprozesse hervor. Mit Hilfe sogenannter Leadership Principles werden die einzelnen Personen konkret u.a. dazu aufgefordert, Verantwortung zu übernehmen, vertrauensvoll miteinander zu arbeiten, Meinungen offen auszudrücken, zielorientiert mit Ressourcen umzugehen oder frist- und qualitätsgerecht Ergebnisse zu liefern.</vt:lpstr>
      <vt:lpstr>Entsprechend den Vorgaben aus dem LehrplanPLUS für die Mittelschule lässt sich dieser Ansatz auch und besonders in die schulische Arbeit übertragen. Eigenverantwortung ist eine Alltagskompetenz, zu deren Ausbildung die Schule einen wesentlichen Beitrag leisten kann.</vt:lpstr>
      <vt:lpstr>Zentrales Element bildet der Punkt Eigenverantwortung. Mit den Lernenden wird ganz deutlich herausgearbeitet, dass sie Verantwortung für ihr eigenes Handeln übernehmen, und damit auch für Gelingen und Scheitern.</vt:lpstr>
      <vt:lpstr>Ein erster wichtiger (Selbst-) Führungsgrundsatz lautet deshalb auch aktiv handeln. Die Lernenden bereiten sich nicht nur eigenverantwortlich auf den Unterricht vor oder engagieren sich für Klasse. Vielmehr fragen sie aktiv nach wenn sie etwas nicht verstehen, suchen aber auch selbst nach Lösungen.</vt:lpstr>
      <vt:lpstr>Ebenfalls wird der verantwortungsvolle Umgang mit Arbeitsmitteln deutlich hervorgehoben. Nicht nur was die Arbeitsmittel seitens der Schule anbelangt, sondern auch und besonders die Ordnung am Platz.</vt:lpstr>
      <vt:lpstr>Anhand des Führungsprinzips Vertrauen und Respekt wird das Verhalten auch am respektvollen Umgang mit anderen und deren Unterstützung ausgerichtet.  Die Lernenden können ihr Leistungspotenzial vor allem dann ausschöpfen, wenn sie das Vertrauen ihres Umfelds, also den Lehrkräften, Mitschülerinnen und Mitschülern spüren.  Eine Atmosphäre aus Vertrauen und der gegenseitigen Wertschätzung kann Schülerinnen und Schüler unterstützen, eigenverantwortlich zu handeln und Herausforderungen selbst zu meistern.</vt:lpstr>
      <vt:lpstr>Schlussendlich wird den Lernenden die Notwendigkeit zur fristgerechten und ordentlichen Abgabe von Ergebnissen verdeutlicht. Natürlich bedarf die Umsetzung dieses Ansatzes eine gezielte Einführung und Übung, und ohne Zweifel ist eigenverantwortliches Arbeiten gerade am Anfang ein kontinuierlicher sowie zeitintensiver Prozess. Er wird sich aber langfristig auch durch die Reduktion von Unterrichtsstörungen positiv auf die Lehrerarbeit auswirken.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Schlamp-Diekmann</dc:creator>
  <cp:lastModifiedBy>Detlef Hönigs</cp:lastModifiedBy>
  <cp:revision>9</cp:revision>
  <dcterms:created xsi:type="dcterms:W3CDTF">2024-07-09T15:14:28Z</dcterms:created>
  <dcterms:modified xsi:type="dcterms:W3CDTF">2025-07-21T11:13:41Z</dcterms:modified>
</cp:coreProperties>
</file>